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21"/>
  </p:notesMasterIdLst>
  <p:sldIdLst>
    <p:sldId id="1475" r:id="rId3"/>
    <p:sldId id="1476" r:id="rId4"/>
    <p:sldId id="1477" r:id="rId5"/>
    <p:sldId id="1478" r:id="rId6"/>
    <p:sldId id="1479" r:id="rId7"/>
    <p:sldId id="1480" r:id="rId8"/>
    <p:sldId id="1482" r:id="rId9"/>
    <p:sldId id="1483" r:id="rId10"/>
    <p:sldId id="1484" r:id="rId11"/>
    <p:sldId id="1485" r:id="rId12"/>
    <p:sldId id="1486" r:id="rId13"/>
    <p:sldId id="1487" r:id="rId14"/>
    <p:sldId id="1488" r:id="rId15"/>
    <p:sldId id="1489" r:id="rId16"/>
    <p:sldId id="1490" r:id="rId17"/>
    <p:sldId id="1491" r:id="rId18"/>
    <p:sldId id="1492" r:id="rId19"/>
    <p:sldId id="149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Open Sans Light" panose="020B0306030504020204" pitchFamily="34" charset="0"/>
      <p:regular r:id="rId30"/>
      <p:bold r:id="rId31"/>
      <p:italic r:id="rId32"/>
      <p:boldItalic r:id="rId33"/>
    </p:embeddedFont>
    <p:embeddedFont>
      <p:font typeface="Raleway"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8FB1"/>
    <a:srgbClr val="BD9EE0"/>
    <a:srgbClr val="F6CD62"/>
    <a:srgbClr val="00CCD7"/>
    <a:srgbClr val="C9E7F1"/>
    <a:srgbClr val="00AFD2"/>
    <a:srgbClr val="F07EEA"/>
    <a:srgbClr val="FF5252"/>
    <a:srgbClr val="20ADC1"/>
    <a:srgbClr val="0E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3D4F38-D976-449A-A0E3-46E5F473CAF5}">
  <a:tblStyle styleId="{943D4F38-D976-449A-A0E3-46E5F473CAF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6F8"/>
          </a:solidFill>
        </a:fill>
      </a:tcStyle>
    </a:wholeTbl>
    <a:band1H>
      <a:tcTxStyle b="off" i="off"/>
      <a:tcStyle>
        <a:tcBdr/>
        <a:fill>
          <a:solidFill>
            <a:srgbClr val="CAECF0"/>
          </a:solidFill>
        </a:fill>
      </a:tcStyle>
    </a:band1H>
    <a:band2H>
      <a:tcTxStyle b="off" i="off"/>
      <a:tcStyle>
        <a:tcBdr/>
      </a:tcStyle>
    </a:band2H>
    <a:band1V>
      <a:tcTxStyle b="off" i="off"/>
      <a:tcStyle>
        <a:tcBdr/>
        <a:fill>
          <a:solidFill>
            <a:srgbClr val="CAECF0"/>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33"/>
  </p:normalViewPr>
  <p:slideViewPr>
    <p:cSldViewPr snapToGrid="0">
      <p:cViewPr varScale="1">
        <p:scale>
          <a:sx n="105" d="100"/>
          <a:sy n="105" d="100"/>
        </p:scale>
        <p:origin x="686" y="6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4DBFC4-E31C-4B8A-B5B0-97DE309BC889}" type="doc">
      <dgm:prSet loTypeId="urn:microsoft.com/office/officeart/2005/8/layout/lProcess2" loCatId="list" qsTypeId="urn:microsoft.com/office/officeart/2005/8/quickstyle/simple2" qsCatId="simple" csTypeId="urn:microsoft.com/office/officeart/2005/8/colors/accent2_3" csCatId="accent2" phldr="1"/>
      <dgm:spPr/>
      <dgm:t>
        <a:bodyPr/>
        <a:lstStyle/>
        <a:p>
          <a:endParaRPr lang="en-US"/>
        </a:p>
      </dgm:t>
    </dgm:pt>
    <dgm:pt modelId="{DDB4770C-AEC0-4741-A8F8-6AE0B38EBD6B}">
      <dgm:prSet/>
      <dgm:spPr/>
      <dgm:t>
        <a:bodyPr/>
        <a:lstStyle/>
        <a:p>
          <a:r>
            <a:rPr lang="en-US" b="0" i="0" dirty="0">
              <a:solidFill>
                <a:schemeClr val="bg2"/>
              </a:solidFill>
              <a:latin typeface="Times New Roman" panose="02020603050405020304" pitchFamily="18" charset="0"/>
              <a:cs typeface="Times New Roman" panose="02020603050405020304" pitchFamily="18" charset="0"/>
            </a:rPr>
            <a:t>So, To recap</a:t>
          </a:r>
          <a:endParaRPr lang="en-US" dirty="0">
            <a:solidFill>
              <a:schemeClr val="bg2"/>
            </a:solidFill>
            <a:latin typeface="Times New Roman" panose="02020603050405020304" pitchFamily="18" charset="0"/>
            <a:cs typeface="Times New Roman" panose="02020603050405020304" pitchFamily="18" charset="0"/>
          </a:endParaRPr>
        </a:p>
      </dgm:t>
    </dgm:pt>
    <dgm:pt modelId="{6081EDE2-66B5-45D8-8317-3F8E19E7F24E}" type="parTrans" cxnId="{6863F657-F0EF-42D8-85AC-5BF04ED724C7}">
      <dgm:prSet/>
      <dgm:spPr/>
      <dgm:t>
        <a:bodyPr/>
        <a:lstStyle/>
        <a:p>
          <a:endParaRPr lang="en-US">
            <a:latin typeface="Times New Roman" panose="02020603050405020304" pitchFamily="18" charset="0"/>
            <a:cs typeface="Times New Roman" panose="02020603050405020304" pitchFamily="18" charset="0"/>
          </a:endParaRPr>
        </a:p>
      </dgm:t>
    </dgm:pt>
    <dgm:pt modelId="{A28759AF-610C-4EC0-96AA-EAC3F4212A80}" type="sibTrans" cxnId="{6863F657-F0EF-42D8-85AC-5BF04ED724C7}">
      <dgm:prSet/>
      <dgm:spPr/>
      <dgm:t>
        <a:bodyPr/>
        <a:lstStyle/>
        <a:p>
          <a:endParaRPr lang="en-US">
            <a:latin typeface="Times New Roman" panose="02020603050405020304" pitchFamily="18" charset="0"/>
            <a:cs typeface="Times New Roman" panose="02020603050405020304" pitchFamily="18" charset="0"/>
          </a:endParaRPr>
        </a:p>
      </dgm:t>
    </dgm:pt>
    <dgm:pt modelId="{0588FE4B-32C4-4F1B-8DC0-0BB708193BBB}">
      <dgm:prSet/>
      <dgm:spPr/>
      <dgm:t>
        <a:bodyPr/>
        <a:lstStyle/>
        <a:p>
          <a:r>
            <a:rPr lang="en-US" b="0" i="0">
              <a:latin typeface="Times New Roman" panose="02020603050405020304" pitchFamily="18" charset="0"/>
              <a:cs typeface="Times New Roman" panose="02020603050405020304" pitchFamily="18" charset="0"/>
            </a:rPr>
            <a:t>Time-Box indicates the maximum duration of an event, not the minimum duration.</a:t>
          </a:r>
          <a:endParaRPr lang="en-US">
            <a:latin typeface="Times New Roman" panose="02020603050405020304" pitchFamily="18" charset="0"/>
            <a:cs typeface="Times New Roman" panose="02020603050405020304" pitchFamily="18" charset="0"/>
          </a:endParaRPr>
        </a:p>
      </dgm:t>
    </dgm:pt>
    <dgm:pt modelId="{7DF2402A-8ADE-42DE-BDE4-4B8EBBD2121D}" type="parTrans" cxnId="{B698C444-4918-42D3-B4B8-32B2E3FAC5A9}">
      <dgm:prSet/>
      <dgm:spPr/>
      <dgm:t>
        <a:bodyPr/>
        <a:lstStyle/>
        <a:p>
          <a:endParaRPr lang="en-US">
            <a:latin typeface="Times New Roman" panose="02020603050405020304" pitchFamily="18" charset="0"/>
            <a:cs typeface="Times New Roman" panose="02020603050405020304" pitchFamily="18" charset="0"/>
          </a:endParaRPr>
        </a:p>
      </dgm:t>
    </dgm:pt>
    <dgm:pt modelId="{D97FDDCD-4F32-4D8A-8493-CECD487BDFE5}" type="sibTrans" cxnId="{B698C444-4918-42D3-B4B8-32B2E3FAC5A9}">
      <dgm:prSet/>
      <dgm:spPr/>
      <dgm:t>
        <a:bodyPr/>
        <a:lstStyle/>
        <a:p>
          <a:endParaRPr lang="en-US">
            <a:latin typeface="Times New Roman" panose="02020603050405020304" pitchFamily="18" charset="0"/>
            <a:cs typeface="Times New Roman" panose="02020603050405020304" pitchFamily="18" charset="0"/>
          </a:endParaRPr>
        </a:p>
      </dgm:t>
    </dgm:pt>
    <dgm:pt modelId="{88AF86AC-10DC-4F72-813A-C6261A0C2E93}">
      <dgm:prSet/>
      <dgm:spPr/>
      <dgm:t>
        <a:bodyPr/>
        <a:lstStyle/>
        <a:p>
          <a:r>
            <a:rPr lang="en-US" b="0" i="0" dirty="0">
              <a:latin typeface="Times New Roman" panose="02020603050405020304" pitchFamily="18" charset="0"/>
              <a:cs typeface="Times New Roman" panose="02020603050405020304" pitchFamily="18" charset="0"/>
            </a:rPr>
            <a:t>Any scrum event can end before the Time-Box expires if the purpose of the event has been reached.</a:t>
          </a:r>
          <a:endParaRPr lang="en-US" dirty="0">
            <a:latin typeface="Times New Roman" panose="02020603050405020304" pitchFamily="18" charset="0"/>
            <a:cs typeface="Times New Roman" panose="02020603050405020304" pitchFamily="18" charset="0"/>
          </a:endParaRPr>
        </a:p>
      </dgm:t>
    </dgm:pt>
    <dgm:pt modelId="{F760B878-BB4B-4128-AF65-6255511B1A1E}" type="parTrans" cxnId="{88534F7C-0EE7-43A1-AEA9-F9AF113D88A9}">
      <dgm:prSet/>
      <dgm:spPr/>
      <dgm:t>
        <a:bodyPr/>
        <a:lstStyle/>
        <a:p>
          <a:endParaRPr lang="en-US">
            <a:latin typeface="Times New Roman" panose="02020603050405020304" pitchFamily="18" charset="0"/>
            <a:cs typeface="Times New Roman" panose="02020603050405020304" pitchFamily="18" charset="0"/>
          </a:endParaRPr>
        </a:p>
      </dgm:t>
    </dgm:pt>
    <dgm:pt modelId="{146B5AB3-C616-4221-A78C-C5A20862AB27}" type="sibTrans" cxnId="{88534F7C-0EE7-43A1-AEA9-F9AF113D88A9}">
      <dgm:prSet/>
      <dgm:spPr/>
      <dgm:t>
        <a:bodyPr/>
        <a:lstStyle/>
        <a:p>
          <a:endParaRPr lang="en-US">
            <a:latin typeface="Times New Roman" panose="02020603050405020304" pitchFamily="18" charset="0"/>
            <a:cs typeface="Times New Roman" panose="02020603050405020304" pitchFamily="18" charset="0"/>
          </a:endParaRPr>
        </a:p>
      </dgm:t>
    </dgm:pt>
    <dgm:pt modelId="{2EADAD34-D4B4-4122-B204-76F02F02A4E5}">
      <dgm:prSet/>
      <dgm:spPr/>
      <dgm:t>
        <a:bodyPr/>
        <a:lstStyle/>
        <a:p>
          <a:r>
            <a:rPr lang="en-US" b="0" i="0">
              <a:latin typeface="Times New Roman" panose="02020603050405020304" pitchFamily="18" charset="0"/>
              <a:cs typeface="Times New Roman" panose="02020603050405020304" pitchFamily="18" charset="0"/>
            </a:rPr>
            <a:t>Under no circumstances is a Scrum event allowed to go over the Time-Box.</a:t>
          </a:r>
          <a:endParaRPr lang="en-US">
            <a:latin typeface="Times New Roman" panose="02020603050405020304" pitchFamily="18" charset="0"/>
            <a:cs typeface="Times New Roman" panose="02020603050405020304" pitchFamily="18" charset="0"/>
          </a:endParaRPr>
        </a:p>
      </dgm:t>
    </dgm:pt>
    <dgm:pt modelId="{AFE1511B-5C2C-4107-9814-59A2843E466E}" type="parTrans" cxnId="{E5FFCAD0-4585-41DB-9474-A0CE0D6D4E27}">
      <dgm:prSet/>
      <dgm:spPr/>
      <dgm:t>
        <a:bodyPr/>
        <a:lstStyle/>
        <a:p>
          <a:endParaRPr lang="en-US">
            <a:latin typeface="Times New Roman" panose="02020603050405020304" pitchFamily="18" charset="0"/>
            <a:cs typeface="Times New Roman" panose="02020603050405020304" pitchFamily="18" charset="0"/>
          </a:endParaRPr>
        </a:p>
      </dgm:t>
    </dgm:pt>
    <dgm:pt modelId="{A3AD667A-2548-40D9-B1A5-15A1D7C0DA2B}" type="sibTrans" cxnId="{E5FFCAD0-4585-41DB-9474-A0CE0D6D4E27}">
      <dgm:prSet/>
      <dgm:spPr/>
      <dgm:t>
        <a:bodyPr/>
        <a:lstStyle/>
        <a:p>
          <a:endParaRPr lang="en-US">
            <a:latin typeface="Times New Roman" panose="02020603050405020304" pitchFamily="18" charset="0"/>
            <a:cs typeface="Times New Roman" panose="02020603050405020304" pitchFamily="18" charset="0"/>
          </a:endParaRPr>
        </a:p>
      </dgm:t>
    </dgm:pt>
    <dgm:pt modelId="{392A7C3E-31F0-4CF6-B67C-CE388B3947CE}">
      <dgm:prSet/>
      <dgm:spPr/>
      <dgm:t>
        <a:bodyPr/>
        <a:lstStyle/>
        <a:p>
          <a:r>
            <a:rPr lang="en-US" b="0" i="0">
              <a:latin typeface="Times New Roman" panose="02020603050405020304" pitchFamily="18" charset="0"/>
              <a:cs typeface="Times New Roman" panose="02020603050405020304" pitchFamily="18" charset="0"/>
            </a:rPr>
            <a:t>Time-Boxes apply to all Scrum events apart from the Sprint itself, which has a fixed duration.</a:t>
          </a:r>
          <a:endParaRPr lang="en-US">
            <a:latin typeface="Times New Roman" panose="02020603050405020304" pitchFamily="18" charset="0"/>
            <a:cs typeface="Times New Roman" panose="02020603050405020304" pitchFamily="18" charset="0"/>
          </a:endParaRPr>
        </a:p>
      </dgm:t>
    </dgm:pt>
    <dgm:pt modelId="{89AC2FE2-201B-4A13-BE9A-2E98C01C26C7}" type="parTrans" cxnId="{15EFF7AF-4D0B-48EC-905A-33660F46887E}">
      <dgm:prSet/>
      <dgm:spPr/>
      <dgm:t>
        <a:bodyPr/>
        <a:lstStyle/>
        <a:p>
          <a:endParaRPr lang="en-US">
            <a:latin typeface="Times New Roman" panose="02020603050405020304" pitchFamily="18" charset="0"/>
            <a:cs typeface="Times New Roman" panose="02020603050405020304" pitchFamily="18" charset="0"/>
          </a:endParaRPr>
        </a:p>
      </dgm:t>
    </dgm:pt>
    <dgm:pt modelId="{0FF87181-C6C0-4904-9681-1C71583EF494}" type="sibTrans" cxnId="{15EFF7AF-4D0B-48EC-905A-33660F46887E}">
      <dgm:prSet/>
      <dgm:spPr/>
      <dgm:t>
        <a:bodyPr/>
        <a:lstStyle/>
        <a:p>
          <a:endParaRPr lang="en-US">
            <a:latin typeface="Times New Roman" panose="02020603050405020304" pitchFamily="18" charset="0"/>
            <a:cs typeface="Times New Roman" panose="02020603050405020304" pitchFamily="18" charset="0"/>
          </a:endParaRPr>
        </a:p>
      </dgm:t>
    </dgm:pt>
    <dgm:pt modelId="{164AC81D-B017-4F2B-B667-75FE8DA5370F}">
      <dgm:prSet/>
      <dgm:spPr/>
      <dgm:t>
        <a:bodyPr/>
        <a:lstStyle/>
        <a:p>
          <a:r>
            <a:rPr lang="en-US" b="0" i="0" dirty="0">
              <a:latin typeface="Times New Roman" panose="02020603050405020304" pitchFamily="18" charset="0"/>
              <a:cs typeface="Times New Roman" panose="02020603050405020304" pitchFamily="18" charset="0"/>
            </a:rPr>
            <a:t>The Sprint is a special case. Even if you finish the work planned before the Sprint ends, the Sprint does not end earlier.</a:t>
          </a:r>
          <a:endParaRPr lang="en-US" dirty="0">
            <a:latin typeface="Times New Roman" panose="02020603050405020304" pitchFamily="18" charset="0"/>
            <a:cs typeface="Times New Roman" panose="02020603050405020304" pitchFamily="18" charset="0"/>
          </a:endParaRPr>
        </a:p>
      </dgm:t>
    </dgm:pt>
    <dgm:pt modelId="{E4D0D5F2-E039-48C7-A1DE-10D2266AEA12}" type="parTrans" cxnId="{48AD02AB-1831-41A6-8BDD-11F87DFFC160}">
      <dgm:prSet/>
      <dgm:spPr/>
      <dgm:t>
        <a:bodyPr/>
        <a:lstStyle/>
        <a:p>
          <a:endParaRPr lang="en-US">
            <a:latin typeface="Times New Roman" panose="02020603050405020304" pitchFamily="18" charset="0"/>
            <a:cs typeface="Times New Roman" panose="02020603050405020304" pitchFamily="18" charset="0"/>
          </a:endParaRPr>
        </a:p>
      </dgm:t>
    </dgm:pt>
    <dgm:pt modelId="{BF826CA6-7840-4FF8-A70D-3C0FF23A809E}" type="sibTrans" cxnId="{48AD02AB-1831-41A6-8BDD-11F87DFFC160}">
      <dgm:prSet/>
      <dgm:spPr/>
      <dgm:t>
        <a:bodyPr/>
        <a:lstStyle/>
        <a:p>
          <a:endParaRPr lang="en-US">
            <a:latin typeface="Times New Roman" panose="02020603050405020304" pitchFamily="18" charset="0"/>
            <a:cs typeface="Times New Roman" panose="02020603050405020304" pitchFamily="18" charset="0"/>
          </a:endParaRPr>
        </a:p>
      </dgm:t>
    </dgm:pt>
    <dgm:pt modelId="{308C43DD-C896-4C99-A630-F0191C2FF28C}" type="pres">
      <dgm:prSet presAssocID="{AB4DBFC4-E31C-4B8A-B5B0-97DE309BC889}" presName="theList" presStyleCnt="0">
        <dgm:presLayoutVars>
          <dgm:dir/>
          <dgm:animLvl val="lvl"/>
          <dgm:resizeHandles val="exact"/>
        </dgm:presLayoutVars>
      </dgm:prSet>
      <dgm:spPr/>
    </dgm:pt>
    <dgm:pt modelId="{9AF99DB8-D1F9-4A63-A350-0317910EE414}" type="pres">
      <dgm:prSet presAssocID="{DDB4770C-AEC0-4741-A8F8-6AE0B38EBD6B}" presName="compNode" presStyleCnt="0"/>
      <dgm:spPr/>
    </dgm:pt>
    <dgm:pt modelId="{A0A3DD15-8039-4A2A-AE9E-F8D9954EDA9D}" type="pres">
      <dgm:prSet presAssocID="{DDB4770C-AEC0-4741-A8F8-6AE0B38EBD6B}" presName="aNode" presStyleLbl="bgShp" presStyleIdx="0" presStyleCnt="1"/>
      <dgm:spPr/>
    </dgm:pt>
    <dgm:pt modelId="{1BA7683E-9DA6-4524-A7BC-843CB8809B11}" type="pres">
      <dgm:prSet presAssocID="{DDB4770C-AEC0-4741-A8F8-6AE0B38EBD6B}" presName="textNode" presStyleLbl="bgShp" presStyleIdx="0" presStyleCnt="1"/>
      <dgm:spPr/>
    </dgm:pt>
    <dgm:pt modelId="{E7B0D737-2C83-437C-AECA-705A2D4C9F62}" type="pres">
      <dgm:prSet presAssocID="{DDB4770C-AEC0-4741-A8F8-6AE0B38EBD6B}" presName="compChildNode" presStyleCnt="0"/>
      <dgm:spPr/>
    </dgm:pt>
    <dgm:pt modelId="{F542B7C5-E95A-4B2A-A3B7-F1E3723E3C9C}" type="pres">
      <dgm:prSet presAssocID="{DDB4770C-AEC0-4741-A8F8-6AE0B38EBD6B}" presName="theInnerList" presStyleCnt="0"/>
      <dgm:spPr/>
    </dgm:pt>
    <dgm:pt modelId="{AC124EEB-5CDC-45B8-95AC-EE7D8C0C4279}" type="pres">
      <dgm:prSet presAssocID="{0588FE4B-32C4-4F1B-8DC0-0BB708193BBB}" presName="childNode" presStyleLbl="node1" presStyleIdx="0" presStyleCnt="5" custScaleX="125000" custScaleY="2000000">
        <dgm:presLayoutVars>
          <dgm:bulletEnabled val="1"/>
        </dgm:presLayoutVars>
      </dgm:prSet>
      <dgm:spPr/>
    </dgm:pt>
    <dgm:pt modelId="{A93362E2-82E6-4AC8-80C0-66357B7A0B62}" type="pres">
      <dgm:prSet presAssocID="{0588FE4B-32C4-4F1B-8DC0-0BB708193BBB}" presName="aSpace2" presStyleCnt="0"/>
      <dgm:spPr/>
    </dgm:pt>
    <dgm:pt modelId="{152D3E54-65CB-4BFF-A442-33DD5E96AF34}" type="pres">
      <dgm:prSet presAssocID="{88AF86AC-10DC-4F72-813A-C6261A0C2E93}" presName="childNode" presStyleLbl="node1" presStyleIdx="1" presStyleCnt="5" custScaleX="125000" custScaleY="2000000">
        <dgm:presLayoutVars>
          <dgm:bulletEnabled val="1"/>
        </dgm:presLayoutVars>
      </dgm:prSet>
      <dgm:spPr/>
    </dgm:pt>
    <dgm:pt modelId="{1003B11D-2488-49B3-9374-4927A9C2C600}" type="pres">
      <dgm:prSet presAssocID="{88AF86AC-10DC-4F72-813A-C6261A0C2E93}" presName="aSpace2" presStyleCnt="0"/>
      <dgm:spPr/>
    </dgm:pt>
    <dgm:pt modelId="{223A0298-2BC3-43E4-99F1-3CC58B3908B9}" type="pres">
      <dgm:prSet presAssocID="{2EADAD34-D4B4-4122-B204-76F02F02A4E5}" presName="childNode" presStyleLbl="node1" presStyleIdx="2" presStyleCnt="5" custScaleX="125000" custScaleY="2000000">
        <dgm:presLayoutVars>
          <dgm:bulletEnabled val="1"/>
        </dgm:presLayoutVars>
      </dgm:prSet>
      <dgm:spPr/>
    </dgm:pt>
    <dgm:pt modelId="{1149C249-34AB-4075-9F6B-CF4D365AE81B}" type="pres">
      <dgm:prSet presAssocID="{2EADAD34-D4B4-4122-B204-76F02F02A4E5}" presName="aSpace2" presStyleCnt="0"/>
      <dgm:spPr/>
    </dgm:pt>
    <dgm:pt modelId="{70A1FDCE-2593-4223-BBEF-9708C5FCCE77}" type="pres">
      <dgm:prSet presAssocID="{392A7C3E-31F0-4CF6-B67C-CE388B3947CE}" presName="childNode" presStyleLbl="node1" presStyleIdx="3" presStyleCnt="5" custScaleX="125000" custScaleY="2000000">
        <dgm:presLayoutVars>
          <dgm:bulletEnabled val="1"/>
        </dgm:presLayoutVars>
      </dgm:prSet>
      <dgm:spPr/>
    </dgm:pt>
    <dgm:pt modelId="{D2352411-C5BA-42EF-8B73-52892DB43DC3}" type="pres">
      <dgm:prSet presAssocID="{392A7C3E-31F0-4CF6-B67C-CE388B3947CE}" presName="aSpace2" presStyleCnt="0"/>
      <dgm:spPr/>
    </dgm:pt>
    <dgm:pt modelId="{62B85562-259C-4E78-A790-78BD12B5B44E}" type="pres">
      <dgm:prSet presAssocID="{164AC81D-B017-4F2B-B667-75FE8DA5370F}" presName="childNode" presStyleLbl="node1" presStyleIdx="4" presStyleCnt="5" custScaleX="125000" custScaleY="2000000">
        <dgm:presLayoutVars>
          <dgm:bulletEnabled val="1"/>
        </dgm:presLayoutVars>
      </dgm:prSet>
      <dgm:spPr/>
    </dgm:pt>
  </dgm:ptLst>
  <dgm:cxnLst>
    <dgm:cxn modelId="{B3013A10-F2A3-4033-BB5E-AFCF5486B54A}" type="presOf" srcId="{DDB4770C-AEC0-4741-A8F8-6AE0B38EBD6B}" destId="{A0A3DD15-8039-4A2A-AE9E-F8D9954EDA9D}" srcOrd="0" destOrd="0" presId="urn:microsoft.com/office/officeart/2005/8/layout/lProcess2"/>
    <dgm:cxn modelId="{DC6BBE10-7CE4-4A18-8639-55B487D59B3A}" type="presOf" srcId="{88AF86AC-10DC-4F72-813A-C6261A0C2E93}" destId="{152D3E54-65CB-4BFF-A442-33DD5E96AF34}" srcOrd="0" destOrd="0" presId="urn:microsoft.com/office/officeart/2005/8/layout/lProcess2"/>
    <dgm:cxn modelId="{D34D3844-3B33-41F6-80C2-C423CE543A32}" type="presOf" srcId="{2EADAD34-D4B4-4122-B204-76F02F02A4E5}" destId="{223A0298-2BC3-43E4-99F1-3CC58B3908B9}" srcOrd="0" destOrd="0" presId="urn:microsoft.com/office/officeart/2005/8/layout/lProcess2"/>
    <dgm:cxn modelId="{B698C444-4918-42D3-B4B8-32B2E3FAC5A9}" srcId="{DDB4770C-AEC0-4741-A8F8-6AE0B38EBD6B}" destId="{0588FE4B-32C4-4F1B-8DC0-0BB708193BBB}" srcOrd="0" destOrd="0" parTransId="{7DF2402A-8ADE-42DE-BDE4-4B8EBBD2121D}" sibTransId="{D97FDDCD-4F32-4D8A-8493-CECD487BDFE5}"/>
    <dgm:cxn modelId="{723AFD47-B779-46FF-A13F-66E622EB299E}" type="presOf" srcId="{0588FE4B-32C4-4F1B-8DC0-0BB708193BBB}" destId="{AC124EEB-5CDC-45B8-95AC-EE7D8C0C4279}" srcOrd="0" destOrd="0" presId="urn:microsoft.com/office/officeart/2005/8/layout/lProcess2"/>
    <dgm:cxn modelId="{118D9A51-5061-4A83-A5E3-6E41FBD83856}" type="presOf" srcId="{DDB4770C-AEC0-4741-A8F8-6AE0B38EBD6B}" destId="{1BA7683E-9DA6-4524-A7BC-843CB8809B11}" srcOrd="1" destOrd="0" presId="urn:microsoft.com/office/officeart/2005/8/layout/lProcess2"/>
    <dgm:cxn modelId="{35580472-6D75-4EB9-950A-B891DB604349}" type="presOf" srcId="{164AC81D-B017-4F2B-B667-75FE8DA5370F}" destId="{62B85562-259C-4E78-A790-78BD12B5B44E}" srcOrd="0" destOrd="0" presId="urn:microsoft.com/office/officeart/2005/8/layout/lProcess2"/>
    <dgm:cxn modelId="{6863F657-F0EF-42D8-85AC-5BF04ED724C7}" srcId="{AB4DBFC4-E31C-4B8A-B5B0-97DE309BC889}" destId="{DDB4770C-AEC0-4741-A8F8-6AE0B38EBD6B}" srcOrd="0" destOrd="0" parTransId="{6081EDE2-66B5-45D8-8317-3F8E19E7F24E}" sibTransId="{A28759AF-610C-4EC0-96AA-EAC3F4212A80}"/>
    <dgm:cxn modelId="{88534F7C-0EE7-43A1-AEA9-F9AF113D88A9}" srcId="{DDB4770C-AEC0-4741-A8F8-6AE0B38EBD6B}" destId="{88AF86AC-10DC-4F72-813A-C6261A0C2E93}" srcOrd="1" destOrd="0" parTransId="{F760B878-BB4B-4128-AF65-6255511B1A1E}" sibTransId="{146B5AB3-C616-4221-A78C-C5A20862AB27}"/>
    <dgm:cxn modelId="{48AD02AB-1831-41A6-8BDD-11F87DFFC160}" srcId="{DDB4770C-AEC0-4741-A8F8-6AE0B38EBD6B}" destId="{164AC81D-B017-4F2B-B667-75FE8DA5370F}" srcOrd="4" destOrd="0" parTransId="{E4D0D5F2-E039-48C7-A1DE-10D2266AEA12}" sibTransId="{BF826CA6-7840-4FF8-A70D-3C0FF23A809E}"/>
    <dgm:cxn modelId="{15EFF7AF-4D0B-48EC-905A-33660F46887E}" srcId="{DDB4770C-AEC0-4741-A8F8-6AE0B38EBD6B}" destId="{392A7C3E-31F0-4CF6-B67C-CE388B3947CE}" srcOrd="3" destOrd="0" parTransId="{89AC2FE2-201B-4A13-BE9A-2E98C01C26C7}" sibTransId="{0FF87181-C6C0-4904-9681-1C71583EF494}"/>
    <dgm:cxn modelId="{E5FFCAD0-4585-41DB-9474-A0CE0D6D4E27}" srcId="{DDB4770C-AEC0-4741-A8F8-6AE0B38EBD6B}" destId="{2EADAD34-D4B4-4122-B204-76F02F02A4E5}" srcOrd="2" destOrd="0" parTransId="{AFE1511B-5C2C-4107-9814-59A2843E466E}" sibTransId="{A3AD667A-2548-40D9-B1A5-15A1D7C0DA2B}"/>
    <dgm:cxn modelId="{85EDFDD1-FAEA-4630-A277-08466499385C}" type="presOf" srcId="{AB4DBFC4-E31C-4B8A-B5B0-97DE309BC889}" destId="{308C43DD-C896-4C99-A630-F0191C2FF28C}" srcOrd="0" destOrd="0" presId="urn:microsoft.com/office/officeart/2005/8/layout/lProcess2"/>
    <dgm:cxn modelId="{960016F5-8077-421A-B89B-F4BE27CE1724}" type="presOf" srcId="{392A7C3E-31F0-4CF6-B67C-CE388B3947CE}" destId="{70A1FDCE-2593-4223-BBEF-9708C5FCCE77}" srcOrd="0" destOrd="0" presId="urn:microsoft.com/office/officeart/2005/8/layout/lProcess2"/>
    <dgm:cxn modelId="{AACE8985-0BD0-49E3-85AE-2D8E41C2E6F0}" type="presParOf" srcId="{308C43DD-C896-4C99-A630-F0191C2FF28C}" destId="{9AF99DB8-D1F9-4A63-A350-0317910EE414}" srcOrd="0" destOrd="0" presId="urn:microsoft.com/office/officeart/2005/8/layout/lProcess2"/>
    <dgm:cxn modelId="{6A169ABC-A465-48F8-B40A-7D9971F50027}" type="presParOf" srcId="{9AF99DB8-D1F9-4A63-A350-0317910EE414}" destId="{A0A3DD15-8039-4A2A-AE9E-F8D9954EDA9D}" srcOrd="0" destOrd="0" presId="urn:microsoft.com/office/officeart/2005/8/layout/lProcess2"/>
    <dgm:cxn modelId="{35F79A0C-EAB3-4C24-B561-42057CB44E3E}" type="presParOf" srcId="{9AF99DB8-D1F9-4A63-A350-0317910EE414}" destId="{1BA7683E-9DA6-4524-A7BC-843CB8809B11}" srcOrd="1" destOrd="0" presId="urn:microsoft.com/office/officeart/2005/8/layout/lProcess2"/>
    <dgm:cxn modelId="{40F0FCDE-79BA-4D8E-B8DF-362D351D4EDE}" type="presParOf" srcId="{9AF99DB8-D1F9-4A63-A350-0317910EE414}" destId="{E7B0D737-2C83-437C-AECA-705A2D4C9F62}" srcOrd="2" destOrd="0" presId="urn:microsoft.com/office/officeart/2005/8/layout/lProcess2"/>
    <dgm:cxn modelId="{B5CACE0C-941C-4DDB-9403-3BA6685AD0C5}" type="presParOf" srcId="{E7B0D737-2C83-437C-AECA-705A2D4C9F62}" destId="{F542B7C5-E95A-4B2A-A3B7-F1E3723E3C9C}" srcOrd="0" destOrd="0" presId="urn:microsoft.com/office/officeart/2005/8/layout/lProcess2"/>
    <dgm:cxn modelId="{F848AF9B-9A45-4AE6-A583-87CDD3AE5353}" type="presParOf" srcId="{F542B7C5-E95A-4B2A-A3B7-F1E3723E3C9C}" destId="{AC124EEB-5CDC-45B8-95AC-EE7D8C0C4279}" srcOrd="0" destOrd="0" presId="urn:microsoft.com/office/officeart/2005/8/layout/lProcess2"/>
    <dgm:cxn modelId="{953FC262-25BB-444F-904A-D6227C7E596D}" type="presParOf" srcId="{F542B7C5-E95A-4B2A-A3B7-F1E3723E3C9C}" destId="{A93362E2-82E6-4AC8-80C0-66357B7A0B62}" srcOrd="1" destOrd="0" presId="urn:microsoft.com/office/officeart/2005/8/layout/lProcess2"/>
    <dgm:cxn modelId="{E0409460-06F9-4C20-A55B-9B9B3A33E2AD}" type="presParOf" srcId="{F542B7C5-E95A-4B2A-A3B7-F1E3723E3C9C}" destId="{152D3E54-65CB-4BFF-A442-33DD5E96AF34}" srcOrd="2" destOrd="0" presId="urn:microsoft.com/office/officeart/2005/8/layout/lProcess2"/>
    <dgm:cxn modelId="{5EDC4F9A-7F13-4063-8386-D64EB46763C5}" type="presParOf" srcId="{F542B7C5-E95A-4B2A-A3B7-F1E3723E3C9C}" destId="{1003B11D-2488-49B3-9374-4927A9C2C600}" srcOrd="3" destOrd="0" presId="urn:microsoft.com/office/officeart/2005/8/layout/lProcess2"/>
    <dgm:cxn modelId="{E5BE4D1F-D0E2-4E25-A5F1-C9AFA100C0D8}" type="presParOf" srcId="{F542B7C5-E95A-4B2A-A3B7-F1E3723E3C9C}" destId="{223A0298-2BC3-43E4-99F1-3CC58B3908B9}" srcOrd="4" destOrd="0" presId="urn:microsoft.com/office/officeart/2005/8/layout/lProcess2"/>
    <dgm:cxn modelId="{7A13860B-3A84-4FB1-9946-EC5AA1DF4B8D}" type="presParOf" srcId="{F542B7C5-E95A-4B2A-A3B7-F1E3723E3C9C}" destId="{1149C249-34AB-4075-9F6B-CF4D365AE81B}" srcOrd="5" destOrd="0" presId="urn:microsoft.com/office/officeart/2005/8/layout/lProcess2"/>
    <dgm:cxn modelId="{F79F47B4-8B8C-4206-B19B-435B38D7B8E0}" type="presParOf" srcId="{F542B7C5-E95A-4B2A-A3B7-F1E3723E3C9C}" destId="{70A1FDCE-2593-4223-BBEF-9708C5FCCE77}" srcOrd="6" destOrd="0" presId="urn:microsoft.com/office/officeart/2005/8/layout/lProcess2"/>
    <dgm:cxn modelId="{0A68653A-4044-4D65-AB68-61AA99D70C83}" type="presParOf" srcId="{F542B7C5-E95A-4B2A-A3B7-F1E3723E3C9C}" destId="{D2352411-C5BA-42EF-8B73-52892DB43DC3}" srcOrd="7" destOrd="0" presId="urn:microsoft.com/office/officeart/2005/8/layout/lProcess2"/>
    <dgm:cxn modelId="{157FCFBA-1A60-4934-B0B8-21E7EAEE1B9A}" type="presParOf" srcId="{F542B7C5-E95A-4B2A-A3B7-F1E3723E3C9C}" destId="{62B85562-259C-4E78-A790-78BD12B5B44E}"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3DD15-8039-4A2A-AE9E-F8D9954EDA9D}">
      <dsp:nvSpPr>
        <dsp:cNvPr id="0" name=""/>
        <dsp:cNvSpPr/>
      </dsp:nvSpPr>
      <dsp:spPr>
        <a:xfrm>
          <a:off x="0" y="0"/>
          <a:ext cx="6992336" cy="441585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sz="6300" b="0" i="0" kern="1200" dirty="0">
              <a:solidFill>
                <a:schemeClr val="bg2"/>
              </a:solidFill>
              <a:latin typeface="Times New Roman" panose="02020603050405020304" pitchFamily="18" charset="0"/>
              <a:cs typeface="Times New Roman" panose="02020603050405020304" pitchFamily="18" charset="0"/>
            </a:rPr>
            <a:t>So, To recap</a:t>
          </a:r>
          <a:endParaRPr lang="en-US" sz="6300" kern="1200" dirty="0">
            <a:solidFill>
              <a:schemeClr val="bg2"/>
            </a:solidFill>
            <a:latin typeface="Times New Roman" panose="02020603050405020304" pitchFamily="18" charset="0"/>
            <a:cs typeface="Times New Roman" panose="02020603050405020304" pitchFamily="18" charset="0"/>
          </a:endParaRPr>
        </a:p>
      </dsp:txBody>
      <dsp:txXfrm>
        <a:off x="0" y="0"/>
        <a:ext cx="6992336" cy="1324755"/>
      </dsp:txXfrm>
    </dsp:sp>
    <dsp:sp modelId="{AC124EEB-5CDC-45B8-95AC-EE7D8C0C4279}">
      <dsp:nvSpPr>
        <dsp:cNvPr id="0" name=""/>
        <dsp:cNvSpPr/>
      </dsp:nvSpPr>
      <dsp:spPr>
        <a:xfrm>
          <a:off x="0" y="1325530"/>
          <a:ext cx="6992336" cy="570241"/>
        </a:xfrm>
        <a:prstGeom prst="roundRect">
          <a:avLst>
            <a:gd name="adj" fmla="val 10000"/>
          </a:avLst>
        </a:prstGeom>
        <a:solidFill>
          <a:schemeClr val="accent2">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i="0" kern="1200">
              <a:latin typeface="Times New Roman" panose="02020603050405020304" pitchFamily="18" charset="0"/>
              <a:cs typeface="Times New Roman" panose="02020603050405020304" pitchFamily="18" charset="0"/>
            </a:rPr>
            <a:t>Time-Box indicates the maximum duration of an event, not the minimum duration.</a:t>
          </a:r>
          <a:endParaRPr lang="en-US" sz="1700" kern="1200">
            <a:latin typeface="Times New Roman" panose="02020603050405020304" pitchFamily="18" charset="0"/>
            <a:cs typeface="Times New Roman" panose="02020603050405020304" pitchFamily="18" charset="0"/>
          </a:endParaRPr>
        </a:p>
      </dsp:txBody>
      <dsp:txXfrm>
        <a:off x="16702" y="1342232"/>
        <a:ext cx="6958932" cy="536837"/>
      </dsp:txXfrm>
    </dsp:sp>
    <dsp:sp modelId="{152D3E54-65CB-4BFF-A442-33DD5E96AF34}">
      <dsp:nvSpPr>
        <dsp:cNvPr id="0" name=""/>
        <dsp:cNvSpPr/>
      </dsp:nvSpPr>
      <dsp:spPr>
        <a:xfrm>
          <a:off x="0" y="1900158"/>
          <a:ext cx="6992336" cy="570241"/>
        </a:xfrm>
        <a:prstGeom prst="roundRect">
          <a:avLst>
            <a:gd name="adj" fmla="val 10000"/>
          </a:avLst>
        </a:prstGeom>
        <a:solidFill>
          <a:schemeClr val="accent2">
            <a:shade val="80000"/>
            <a:hueOff val="101950"/>
            <a:satOff val="-11088"/>
            <a:lumOff val="899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Times New Roman" panose="02020603050405020304" pitchFamily="18" charset="0"/>
              <a:cs typeface="Times New Roman" panose="02020603050405020304" pitchFamily="18" charset="0"/>
            </a:rPr>
            <a:t>Any scrum event can end before the Time-Box expires if the purpose of the event has been reached.</a:t>
          </a:r>
          <a:endParaRPr lang="en-US" sz="1700" kern="1200" dirty="0">
            <a:latin typeface="Times New Roman" panose="02020603050405020304" pitchFamily="18" charset="0"/>
            <a:cs typeface="Times New Roman" panose="02020603050405020304" pitchFamily="18" charset="0"/>
          </a:endParaRPr>
        </a:p>
      </dsp:txBody>
      <dsp:txXfrm>
        <a:off x="16702" y="1916860"/>
        <a:ext cx="6958932" cy="536837"/>
      </dsp:txXfrm>
    </dsp:sp>
    <dsp:sp modelId="{223A0298-2BC3-43E4-99F1-3CC58B3908B9}">
      <dsp:nvSpPr>
        <dsp:cNvPr id="0" name=""/>
        <dsp:cNvSpPr/>
      </dsp:nvSpPr>
      <dsp:spPr>
        <a:xfrm>
          <a:off x="0" y="2474786"/>
          <a:ext cx="6992336" cy="570241"/>
        </a:xfrm>
        <a:prstGeom prst="roundRect">
          <a:avLst>
            <a:gd name="adj" fmla="val 10000"/>
          </a:avLst>
        </a:prstGeom>
        <a:solidFill>
          <a:schemeClr val="accent2">
            <a:shade val="80000"/>
            <a:hueOff val="203900"/>
            <a:satOff val="-22175"/>
            <a:lumOff val="1799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i="0" kern="1200">
              <a:latin typeface="Times New Roman" panose="02020603050405020304" pitchFamily="18" charset="0"/>
              <a:cs typeface="Times New Roman" panose="02020603050405020304" pitchFamily="18" charset="0"/>
            </a:rPr>
            <a:t>Under no circumstances is a Scrum event allowed to go over the Time-Box.</a:t>
          </a:r>
          <a:endParaRPr lang="en-US" sz="1700" kern="1200">
            <a:latin typeface="Times New Roman" panose="02020603050405020304" pitchFamily="18" charset="0"/>
            <a:cs typeface="Times New Roman" panose="02020603050405020304" pitchFamily="18" charset="0"/>
          </a:endParaRPr>
        </a:p>
      </dsp:txBody>
      <dsp:txXfrm>
        <a:off x="16702" y="2491488"/>
        <a:ext cx="6958932" cy="536837"/>
      </dsp:txXfrm>
    </dsp:sp>
    <dsp:sp modelId="{70A1FDCE-2593-4223-BBEF-9708C5FCCE77}">
      <dsp:nvSpPr>
        <dsp:cNvPr id="0" name=""/>
        <dsp:cNvSpPr/>
      </dsp:nvSpPr>
      <dsp:spPr>
        <a:xfrm>
          <a:off x="0" y="3049414"/>
          <a:ext cx="6992336" cy="570241"/>
        </a:xfrm>
        <a:prstGeom prst="roundRect">
          <a:avLst>
            <a:gd name="adj" fmla="val 10000"/>
          </a:avLst>
        </a:prstGeom>
        <a:solidFill>
          <a:schemeClr val="accent2">
            <a:shade val="80000"/>
            <a:hueOff val="305850"/>
            <a:satOff val="-33263"/>
            <a:lumOff val="269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i="0" kern="1200">
              <a:latin typeface="Times New Roman" panose="02020603050405020304" pitchFamily="18" charset="0"/>
              <a:cs typeface="Times New Roman" panose="02020603050405020304" pitchFamily="18" charset="0"/>
            </a:rPr>
            <a:t>Time-Boxes apply to all Scrum events apart from the Sprint itself, which has a fixed duration.</a:t>
          </a:r>
          <a:endParaRPr lang="en-US" sz="1700" kern="1200">
            <a:latin typeface="Times New Roman" panose="02020603050405020304" pitchFamily="18" charset="0"/>
            <a:cs typeface="Times New Roman" panose="02020603050405020304" pitchFamily="18" charset="0"/>
          </a:endParaRPr>
        </a:p>
      </dsp:txBody>
      <dsp:txXfrm>
        <a:off x="16702" y="3066116"/>
        <a:ext cx="6958932" cy="536837"/>
      </dsp:txXfrm>
    </dsp:sp>
    <dsp:sp modelId="{62B85562-259C-4E78-A790-78BD12B5B44E}">
      <dsp:nvSpPr>
        <dsp:cNvPr id="0" name=""/>
        <dsp:cNvSpPr/>
      </dsp:nvSpPr>
      <dsp:spPr>
        <a:xfrm>
          <a:off x="0" y="3624042"/>
          <a:ext cx="6992336" cy="570241"/>
        </a:xfrm>
        <a:prstGeom prst="roundRect">
          <a:avLst>
            <a:gd name="adj" fmla="val 10000"/>
          </a:avLst>
        </a:prstGeom>
        <a:solidFill>
          <a:schemeClr val="accent2">
            <a:shade val="80000"/>
            <a:hueOff val="407800"/>
            <a:satOff val="-44351"/>
            <a:lumOff val="359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Times New Roman" panose="02020603050405020304" pitchFamily="18" charset="0"/>
              <a:cs typeface="Times New Roman" panose="02020603050405020304" pitchFamily="18" charset="0"/>
            </a:rPr>
            <a:t>The Sprint is a special case. Even if you finish the work planned before the Sprint ends, the Sprint does not end earlier.</a:t>
          </a:r>
          <a:endParaRPr lang="en-US" sz="1700" kern="1200" dirty="0">
            <a:latin typeface="Times New Roman" panose="02020603050405020304" pitchFamily="18" charset="0"/>
            <a:cs typeface="Times New Roman" panose="02020603050405020304" pitchFamily="18" charset="0"/>
          </a:endParaRPr>
        </a:p>
      </dsp:txBody>
      <dsp:txXfrm>
        <a:off x="16702" y="3640744"/>
        <a:ext cx="6958932" cy="53683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52"/>
        <p:cNvGrpSpPr/>
        <p:nvPr/>
      </p:nvGrpSpPr>
      <p:grpSpPr>
        <a:xfrm>
          <a:off x="0" y="0"/>
          <a:ext cx="0" cy="0"/>
          <a:chOff x="0" y="0"/>
          <a:chExt cx="0" cy="0"/>
        </a:xfrm>
      </p:grpSpPr>
      <p:sp>
        <p:nvSpPr>
          <p:cNvPr id="53" name="Google Shape;53;p15"/>
          <p:cNvSpPr/>
          <p:nvPr/>
        </p:nvSpPr>
        <p:spPr>
          <a:xfrm>
            <a:off x="8286750" y="4690227"/>
            <a:ext cx="254794" cy="254794"/>
          </a:xfrm>
          <a:prstGeom prst="ellipse">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54" name="Google Shape;54;p15"/>
          <p:cNvSpPr txBox="1">
            <a:spLocks noGrp="1"/>
          </p:cNvSpPr>
          <p:nvPr>
            <p:ph type="title"/>
          </p:nvPr>
        </p:nvSpPr>
        <p:spPr>
          <a:xfrm>
            <a:off x="628650" y="248926"/>
            <a:ext cx="7886700" cy="436161"/>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2"/>
              </a:buClr>
              <a:buSzPts val="2800"/>
              <a:buFont typeface="Raleway"/>
              <a:buNone/>
              <a:defRPr sz="2800"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55" name="Google Shape;55;p15"/>
          <p:cNvSpPr txBox="1"/>
          <p:nvPr/>
        </p:nvSpPr>
        <p:spPr>
          <a:xfrm>
            <a:off x="8308775" y="4749758"/>
            <a:ext cx="202406" cy="1269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ja" sz="800" b="1" i="0" u="none" strike="noStrike" cap="none">
                <a:solidFill>
                  <a:schemeClr val="lt1"/>
                </a:solidFill>
                <a:latin typeface="Open Sans Light"/>
                <a:ea typeface="Open Sans Light"/>
                <a:cs typeface="Open Sans Light"/>
                <a:sym typeface="Open Sans Light"/>
              </a:rPr>
              <a:t>‹#›</a:t>
            </a:fld>
            <a:endParaRPr sz="800" b="1" i="0" u="none" strike="noStrike" cap="none">
              <a:solidFill>
                <a:schemeClr val="lt1"/>
              </a:solidFill>
              <a:latin typeface="Open Sans Light"/>
              <a:ea typeface="Open Sans Light"/>
              <a:cs typeface="Open Sans Light"/>
              <a:sym typeface="Open Sans Light"/>
            </a:endParaRPr>
          </a:p>
        </p:txBody>
      </p:sp>
      <p:sp>
        <p:nvSpPr>
          <p:cNvPr id="56" name="Google Shape;56;p15"/>
          <p:cNvSpPr txBox="1">
            <a:spLocks noGrp="1"/>
          </p:cNvSpPr>
          <p:nvPr>
            <p:ph type="body" idx="1"/>
          </p:nvPr>
        </p:nvSpPr>
        <p:spPr>
          <a:xfrm>
            <a:off x="628650" y="695817"/>
            <a:ext cx="7886700" cy="166688"/>
          </a:xfrm>
          <a:prstGeom prst="rect">
            <a:avLst/>
          </a:prstGeom>
          <a:noFill/>
          <a:ln>
            <a:noFill/>
          </a:ln>
        </p:spPr>
        <p:txBody>
          <a:bodyPr spcFirstLastPara="1" wrap="square" lIns="0" tIns="0" rIns="0" bIns="0" anchor="t" anchorCtr="0"/>
          <a:lstStyle>
            <a:lvl1pPr marL="457200" marR="0" lvl="0" indent="-228600" algn="ct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2pPr>
            <a:lvl3pPr marL="1371600" marR="0" lvl="2"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3pPr>
            <a:lvl4pPr marL="1828800" marR="0" lvl="3"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4pPr>
            <a:lvl5pPr marL="2286000" marR="0" lvl="4"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Raleway"/>
              <a:buChar char="•"/>
              <a:defRPr sz="1400" i="0" u="none" strike="noStrike" cap="none">
                <a:solidFill>
                  <a:schemeClr val="dk1"/>
                </a:solidFill>
                <a:latin typeface="Raleway"/>
                <a:ea typeface="Raleway"/>
                <a:cs typeface="Raleway"/>
                <a:sym typeface="Raleway"/>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cxnSp>
        <p:nvCxnSpPr>
          <p:cNvPr id="57" name="Google Shape;57;p15"/>
          <p:cNvCxnSpPr/>
          <p:nvPr/>
        </p:nvCxnSpPr>
        <p:spPr>
          <a:xfrm rot="10800000">
            <a:off x="1464617" y="4817624"/>
            <a:ext cx="6652200" cy="0"/>
          </a:xfrm>
          <a:prstGeom prst="straightConnector1">
            <a:avLst/>
          </a:prstGeom>
          <a:noFill/>
          <a:ln w="19050" cap="flat" cmpd="sng">
            <a:solidFill>
              <a:schemeClr val="accent4"/>
            </a:solidFill>
            <a:prstDash val="solid"/>
            <a:miter lim="800000"/>
            <a:headEnd type="none" w="sm" len="sm"/>
            <a:tailEnd type="none" w="sm" len="sm"/>
          </a:ln>
        </p:spPr>
      </p:cxnSp>
      <p:sp>
        <p:nvSpPr>
          <p:cNvPr id="58" name="Google Shape;58;p15"/>
          <p:cNvSpPr txBox="1"/>
          <p:nvPr/>
        </p:nvSpPr>
        <p:spPr>
          <a:xfrm>
            <a:off x="629838" y="4744706"/>
            <a:ext cx="8895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ja" sz="800" dirty="0">
                <a:solidFill>
                  <a:schemeClr val="accent5"/>
                </a:solidFill>
                <a:latin typeface="Raleway"/>
                <a:ea typeface="Raleway"/>
                <a:cs typeface="Raleway"/>
                <a:sym typeface="Raleway"/>
              </a:rPr>
              <a:t>BJIT</a:t>
            </a:r>
            <a:r>
              <a:rPr lang="en-US" altLang="ja" sz="800" baseline="0" dirty="0">
                <a:solidFill>
                  <a:schemeClr val="accent5"/>
                </a:solidFill>
                <a:latin typeface="Raleway"/>
                <a:ea typeface="Raleway"/>
                <a:cs typeface="Raleway"/>
                <a:sym typeface="Raleway"/>
              </a:rPr>
              <a:t> Group</a:t>
            </a:r>
            <a:r>
              <a:rPr lang="ja" sz="800" dirty="0">
                <a:solidFill>
                  <a:schemeClr val="accent5"/>
                </a:solidFill>
                <a:latin typeface="Raleway"/>
                <a:ea typeface="Raleway"/>
                <a:cs typeface="Raleway"/>
                <a:sym typeface="Raleway"/>
              </a:rPr>
              <a:t> </a:t>
            </a:r>
            <a:endParaRPr sz="800" i="0" u="none" strike="noStrike" cap="none" dirty="0">
              <a:solidFill>
                <a:schemeClr val="accent5"/>
              </a:solidFill>
              <a:latin typeface="Raleway"/>
              <a:ea typeface="Raleway"/>
              <a:cs typeface="Raleway"/>
              <a:sym typeface="Raleway"/>
            </a:endParaRPr>
          </a:p>
        </p:txBody>
      </p:sp>
      <p:pic>
        <p:nvPicPr>
          <p:cNvPr id="8" name="Google Shape;234;p114" descr="BJIT">
            <a:extLst>
              <a:ext uri="{FF2B5EF4-FFF2-40B4-BE49-F238E27FC236}">
                <a16:creationId xmlns:a16="http://schemas.microsoft.com/office/drawing/2014/main" id="{0F99266B-76BC-E348-9361-ADD56D891E43}"/>
              </a:ext>
            </a:extLst>
          </p:cNvPr>
          <p:cNvPicPr preferRelativeResize="0"/>
          <p:nvPr userDrawn="1"/>
        </p:nvPicPr>
        <p:blipFill>
          <a:blip r:embed="rId2">
            <a:alphaModFix/>
          </a:blip>
          <a:stretch>
            <a:fillRect/>
          </a:stretch>
        </p:blipFill>
        <p:spPr>
          <a:xfrm>
            <a:off x="82318" y="47625"/>
            <a:ext cx="992652" cy="802544"/>
          </a:xfrm>
          <a:prstGeom prst="rect">
            <a:avLst/>
          </a:prstGeom>
          <a:noFill/>
          <a:ln>
            <a:noFill/>
          </a:ln>
        </p:spPr>
      </p:pic>
      <p:sp>
        <p:nvSpPr>
          <p:cNvPr id="9" name="正方形/長方形 8">
            <a:extLst>
              <a:ext uri="{FF2B5EF4-FFF2-40B4-BE49-F238E27FC236}">
                <a16:creationId xmlns:a16="http://schemas.microsoft.com/office/drawing/2014/main" id="{25F0EA15-BFD4-F24B-AB85-51C9A2C5C089}"/>
              </a:ext>
            </a:extLst>
          </p:cNvPr>
          <p:cNvSpPr/>
          <p:nvPr userDrawn="1"/>
        </p:nvSpPr>
        <p:spPr>
          <a:xfrm>
            <a:off x="3167515" y="4869517"/>
            <a:ext cx="2888932" cy="215444"/>
          </a:xfrm>
          <a:prstGeom prst="rect">
            <a:avLst/>
          </a:prstGeom>
        </p:spPr>
        <p:txBody>
          <a:bodyPr wrap="none">
            <a:spAutoFit/>
          </a:bodyPr>
          <a:lstStyle/>
          <a:p>
            <a:pPr algn="r"/>
            <a:r>
              <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2022~2023</a:t>
            </a:r>
            <a:r>
              <a:rPr lang="en-US" altLang="ja-JP" sz="8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rPr>
              <a:t>BJIT Group. All Rights Reserved</a:t>
            </a:r>
          </a:p>
        </p:txBody>
      </p:sp>
      <p:pic>
        <p:nvPicPr>
          <p:cNvPr id="10" name="Picture 9" descr="BJIT_Academy_Logo_2014_transparent_background.png">
            <a:extLst>
              <a:ext uri="{FF2B5EF4-FFF2-40B4-BE49-F238E27FC236}">
                <a16:creationId xmlns:a16="http://schemas.microsoft.com/office/drawing/2014/main" id="{C565CDBE-34EC-468D-B7EA-9970F3C52B87}"/>
              </a:ext>
            </a:extLst>
          </p:cNvPr>
          <p:cNvPicPr/>
          <p:nvPr userDrawn="1"/>
        </p:nvPicPr>
        <p:blipFill>
          <a:blip r:embed="rId3" cstate="print"/>
          <a:stretch>
            <a:fillRect/>
          </a:stretch>
        </p:blipFill>
        <p:spPr>
          <a:xfrm>
            <a:off x="8372475" y="47625"/>
            <a:ext cx="771525" cy="776323"/>
          </a:xfrm>
          <a:prstGeom prst="rect">
            <a:avLst/>
          </a:prstGeom>
        </p:spPr>
      </p:pic>
    </p:spTree>
  </p:cSld>
  <p:clrMapOvr>
    <a:masterClrMapping/>
  </p:clrMapOvr>
  <p:extLst>
    <p:ext uri="{DCECCB84-F9BA-43D5-87BE-67443E8EF086}">
      <p15:sldGuideLst xmlns:p15="http://schemas.microsoft.com/office/powerpoint/2012/main">
        <p15:guide id="1" pos="396">
          <p15:clr>
            <a:srgbClr val="FBAE40"/>
          </p15:clr>
        </p15:guide>
        <p15:guide id="2" pos="5364">
          <p15:clr>
            <a:srgbClr val="FBAE40"/>
          </p15:clr>
        </p15:guide>
        <p15:guide id="3" orient="horz" pos="2970">
          <p15:clr>
            <a:srgbClr val="FBAE40"/>
          </p15:clr>
        </p15:guide>
        <p15:guide id="4" orient="horz" pos="1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F3A053-5FF6-23E1-C05B-EDD72A2E2166}"/>
              </a:ext>
            </a:extLst>
          </p:cNvPr>
          <p:cNvSpPr txBox="1"/>
          <p:nvPr/>
        </p:nvSpPr>
        <p:spPr>
          <a:xfrm>
            <a:off x="2881086" y="2048530"/>
            <a:ext cx="3381828" cy="707886"/>
          </a:xfrm>
          <a:prstGeom prst="rect">
            <a:avLst/>
          </a:prstGeom>
          <a:noFill/>
        </p:spPr>
        <p:txBody>
          <a:bodyPr wrap="square" rtlCol="0">
            <a:spAutoFit/>
          </a:bodyPr>
          <a:lstStyle/>
          <a:p>
            <a:pPr algn="ctr"/>
            <a:r>
              <a:rPr lang="en-US" sz="4000" dirty="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Scrum Events</a:t>
            </a:r>
          </a:p>
        </p:txBody>
      </p:sp>
    </p:spTree>
    <p:extLst>
      <p:ext uri="{BB962C8B-B14F-4D97-AF65-F5344CB8AC3E}">
        <p14:creationId xmlns:p14="http://schemas.microsoft.com/office/powerpoint/2010/main" val="3899053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037765" y="55687"/>
            <a:ext cx="3068469"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Duration of Sprint</a:t>
            </a:r>
          </a:p>
        </p:txBody>
      </p:sp>
      <p:sp>
        <p:nvSpPr>
          <p:cNvPr id="4" name="TextBox 3">
            <a:extLst>
              <a:ext uri="{FF2B5EF4-FFF2-40B4-BE49-F238E27FC236}">
                <a16:creationId xmlns:a16="http://schemas.microsoft.com/office/drawing/2014/main" id="{1D43A404-36BE-7862-6FD6-6EBB7588C737}"/>
              </a:ext>
            </a:extLst>
          </p:cNvPr>
          <p:cNvSpPr txBox="1"/>
          <p:nvPr/>
        </p:nvSpPr>
        <p:spPr>
          <a:xfrm>
            <a:off x="714245" y="1012549"/>
            <a:ext cx="3171371" cy="954107"/>
          </a:xfrm>
          <a:prstGeom prst="rect">
            <a:avLst/>
          </a:prstGeom>
          <a:noFill/>
          <a:ln w="28575">
            <a:solidFill>
              <a:srgbClr val="3E98DA"/>
            </a:solidFill>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duration of the sprint will remain the same over multiple sprints. We don't extend the sprint if we feel like we need more time to finish the work.</a:t>
            </a:r>
          </a:p>
        </p:txBody>
      </p:sp>
      <p:pic>
        <p:nvPicPr>
          <p:cNvPr id="5" name="Picture 4">
            <a:extLst>
              <a:ext uri="{FF2B5EF4-FFF2-40B4-BE49-F238E27FC236}">
                <a16:creationId xmlns:a16="http://schemas.microsoft.com/office/drawing/2014/main" id="{59C6D311-CD25-1D9C-3A49-1C885A78F44A}"/>
              </a:ext>
            </a:extLst>
          </p:cNvPr>
          <p:cNvPicPr>
            <a:picLocks noChangeAspect="1"/>
          </p:cNvPicPr>
          <p:nvPr/>
        </p:nvPicPr>
        <p:blipFill>
          <a:blip r:embed="rId2"/>
          <a:stretch>
            <a:fillRect/>
          </a:stretch>
        </p:blipFill>
        <p:spPr>
          <a:xfrm>
            <a:off x="714245" y="2400298"/>
            <a:ext cx="7706950" cy="908960"/>
          </a:xfrm>
          <a:prstGeom prst="rect">
            <a:avLst/>
          </a:prstGeom>
        </p:spPr>
      </p:pic>
      <p:cxnSp>
        <p:nvCxnSpPr>
          <p:cNvPr id="8" name="Connector: Curved 7">
            <a:extLst>
              <a:ext uri="{FF2B5EF4-FFF2-40B4-BE49-F238E27FC236}">
                <a16:creationId xmlns:a16="http://schemas.microsoft.com/office/drawing/2014/main" id="{9E4F4452-94C0-3BEF-F7AD-F249C04C7B37}"/>
              </a:ext>
            </a:extLst>
          </p:cNvPr>
          <p:cNvCxnSpPr>
            <a:stCxn id="4" idx="3"/>
            <a:endCxn id="5" idx="0"/>
          </p:cNvCxnSpPr>
          <p:nvPr/>
        </p:nvCxnSpPr>
        <p:spPr>
          <a:xfrm>
            <a:off x="3885616" y="1489603"/>
            <a:ext cx="682104" cy="910695"/>
          </a:xfrm>
          <a:prstGeom prst="curvedConnector2">
            <a:avLst/>
          </a:prstGeom>
          <a:ln>
            <a:prstDash val="dash"/>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58214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786096" y="55687"/>
            <a:ext cx="1563248"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Example</a:t>
            </a:r>
          </a:p>
        </p:txBody>
      </p:sp>
      <p:sp>
        <p:nvSpPr>
          <p:cNvPr id="4" name="TextBox 3">
            <a:extLst>
              <a:ext uri="{FF2B5EF4-FFF2-40B4-BE49-F238E27FC236}">
                <a16:creationId xmlns:a16="http://schemas.microsoft.com/office/drawing/2014/main" id="{1D43A404-36BE-7862-6FD6-6EBB7588C737}"/>
              </a:ext>
            </a:extLst>
          </p:cNvPr>
          <p:cNvSpPr txBox="1"/>
          <p:nvPr/>
        </p:nvSpPr>
        <p:spPr>
          <a:xfrm>
            <a:off x="5085955" y="1448365"/>
            <a:ext cx="3171371" cy="2246769"/>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Let say you're working on accounting software; the legislation will typically only change once per year.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you can see that the marketplace is rather stable, and requirements are more predictable.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having a sprint duration of one month may be a good choice.</a:t>
            </a:r>
          </a:p>
        </p:txBody>
      </p:sp>
      <p:pic>
        <p:nvPicPr>
          <p:cNvPr id="6" name="Picture 5" descr="A picture containing bicycle wheel, wheel, bicycle frame, text&#10;&#10;Description automatically generated">
            <a:extLst>
              <a:ext uri="{FF2B5EF4-FFF2-40B4-BE49-F238E27FC236}">
                <a16:creationId xmlns:a16="http://schemas.microsoft.com/office/drawing/2014/main" id="{B38AC989-B3D4-A601-AEAE-69B535429CB2}"/>
              </a:ext>
            </a:extLst>
          </p:cNvPr>
          <p:cNvPicPr>
            <a:picLocks noChangeAspect="1"/>
          </p:cNvPicPr>
          <p:nvPr/>
        </p:nvPicPr>
        <p:blipFill>
          <a:blip r:embed="rId2"/>
          <a:stretch>
            <a:fillRect/>
          </a:stretch>
        </p:blipFill>
        <p:spPr>
          <a:xfrm>
            <a:off x="1224839" y="1152070"/>
            <a:ext cx="3602810" cy="2839360"/>
          </a:xfrm>
          <a:prstGeom prst="rect">
            <a:avLst/>
          </a:prstGeom>
        </p:spPr>
      </p:pic>
    </p:spTree>
    <p:extLst>
      <p:ext uri="{BB962C8B-B14F-4D97-AF65-F5344CB8AC3E}">
        <p14:creationId xmlns:p14="http://schemas.microsoft.com/office/powerpoint/2010/main" val="1708475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logo&#10;&#10;Description automatically generated">
            <a:extLst>
              <a:ext uri="{FF2B5EF4-FFF2-40B4-BE49-F238E27FC236}">
                <a16:creationId xmlns:a16="http://schemas.microsoft.com/office/drawing/2014/main" id="{2D194BC5-73AD-A108-E2C2-222E614FFD05}"/>
              </a:ext>
            </a:extLst>
          </p:cNvPr>
          <p:cNvPicPr>
            <a:picLocks noChangeAspect="1"/>
          </p:cNvPicPr>
          <p:nvPr/>
        </p:nvPicPr>
        <p:blipFill>
          <a:blip r:embed="rId2"/>
          <a:stretch>
            <a:fillRect/>
          </a:stretch>
        </p:blipFill>
        <p:spPr>
          <a:xfrm>
            <a:off x="4350642" y="747961"/>
            <a:ext cx="3711262" cy="2293819"/>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3786096" y="55687"/>
            <a:ext cx="1563248"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Example</a:t>
            </a:r>
          </a:p>
        </p:txBody>
      </p:sp>
      <p:sp>
        <p:nvSpPr>
          <p:cNvPr id="4" name="TextBox 3">
            <a:extLst>
              <a:ext uri="{FF2B5EF4-FFF2-40B4-BE49-F238E27FC236}">
                <a16:creationId xmlns:a16="http://schemas.microsoft.com/office/drawing/2014/main" id="{1D43A404-36BE-7862-6FD6-6EBB7588C737}"/>
              </a:ext>
            </a:extLst>
          </p:cNvPr>
          <p:cNvSpPr txBox="1"/>
          <p:nvPr/>
        </p:nvSpPr>
        <p:spPr>
          <a:xfrm>
            <a:off x="646065" y="986930"/>
            <a:ext cx="3530406" cy="1815882"/>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On the Other hand, if you're building the next social media app, you may need to react fast when Instagram or TikTok introduce new features.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waiting one month until you can adapt your plan is way long. Probably one- or two-week sprints work best.</a:t>
            </a:r>
          </a:p>
        </p:txBody>
      </p:sp>
      <p:sp>
        <p:nvSpPr>
          <p:cNvPr id="7" name="Rectangle: Rounded Corners 6">
            <a:extLst>
              <a:ext uri="{FF2B5EF4-FFF2-40B4-BE49-F238E27FC236}">
                <a16:creationId xmlns:a16="http://schemas.microsoft.com/office/drawing/2014/main" id="{80B7C8B8-B3F8-CF64-306A-267016C5AF6A}"/>
              </a:ext>
            </a:extLst>
          </p:cNvPr>
          <p:cNvSpPr/>
          <p:nvPr/>
        </p:nvSpPr>
        <p:spPr>
          <a:xfrm>
            <a:off x="2307120" y="3161265"/>
            <a:ext cx="4521200" cy="1504560"/>
          </a:xfrm>
          <a:prstGeom prst="roundRect">
            <a:avLst>
              <a:gd name="adj" fmla="val 6126"/>
            </a:avLst>
          </a:prstGeom>
          <a:solidFill>
            <a:srgbClr val="3D9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Times New Roman" panose="02020603050405020304" pitchFamily="18" charset="0"/>
                <a:cs typeface="Times New Roman" panose="02020603050405020304" pitchFamily="18" charset="0"/>
              </a:rPr>
              <a:t>The Scrum team in collaboration with the stakeholders and the organization, may decide a sprint duration and align it with internal events, current market conditions, or any other factors deemed relevant.</a:t>
            </a:r>
          </a:p>
        </p:txBody>
      </p:sp>
    </p:spTree>
    <p:extLst>
      <p:ext uri="{BB962C8B-B14F-4D97-AF65-F5344CB8AC3E}">
        <p14:creationId xmlns:p14="http://schemas.microsoft.com/office/powerpoint/2010/main" val="175180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858E36-5C13-DD8D-D35F-95A58E458293}"/>
              </a:ext>
            </a:extLst>
          </p:cNvPr>
          <p:cNvPicPr>
            <a:picLocks noChangeAspect="1"/>
          </p:cNvPicPr>
          <p:nvPr/>
        </p:nvPicPr>
        <p:blipFill>
          <a:blip r:embed="rId2"/>
          <a:stretch>
            <a:fillRect/>
          </a:stretch>
        </p:blipFill>
        <p:spPr>
          <a:xfrm>
            <a:off x="3882571" y="1095788"/>
            <a:ext cx="4913086" cy="2025703"/>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3786096" y="55687"/>
            <a:ext cx="2626040"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a:t>
            </a:r>
          </a:p>
        </p:txBody>
      </p:sp>
      <p:sp>
        <p:nvSpPr>
          <p:cNvPr id="4" name="TextBox 3">
            <a:extLst>
              <a:ext uri="{FF2B5EF4-FFF2-40B4-BE49-F238E27FC236}">
                <a16:creationId xmlns:a16="http://schemas.microsoft.com/office/drawing/2014/main" id="{1D43A404-36BE-7862-6FD6-6EBB7588C737}"/>
              </a:ext>
            </a:extLst>
          </p:cNvPr>
          <p:cNvSpPr txBox="1"/>
          <p:nvPr/>
        </p:nvSpPr>
        <p:spPr>
          <a:xfrm>
            <a:off x="167093" y="1095788"/>
            <a:ext cx="3530406" cy="2462213"/>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Sprint planning is an event in scrum that kicks off the sprint. The purpose of sprint planning is to define what can be delivered in the sprint and how that work will be achieved.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Sprint planning is done in collaboration with the whole scrum team. The sprint planning meeting is time boxed to a maximum of eight hours for a one-month sprint.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shorter sprints, the event is usually shorter.</a:t>
            </a:r>
          </a:p>
        </p:txBody>
      </p:sp>
    </p:spTree>
    <p:extLst>
      <p:ext uri="{BB962C8B-B14F-4D97-AF65-F5344CB8AC3E}">
        <p14:creationId xmlns:p14="http://schemas.microsoft.com/office/powerpoint/2010/main" val="233198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786096" y="55687"/>
            <a:ext cx="2626040"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a:t>
            </a:r>
          </a:p>
        </p:txBody>
      </p:sp>
      <p:sp>
        <p:nvSpPr>
          <p:cNvPr id="4" name="TextBox 3">
            <a:extLst>
              <a:ext uri="{FF2B5EF4-FFF2-40B4-BE49-F238E27FC236}">
                <a16:creationId xmlns:a16="http://schemas.microsoft.com/office/drawing/2014/main" id="{1D43A404-36BE-7862-6FD6-6EBB7588C737}"/>
              </a:ext>
            </a:extLst>
          </p:cNvPr>
          <p:cNvSpPr txBox="1"/>
          <p:nvPr/>
        </p:nvSpPr>
        <p:spPr>
          <a:xfrm>
            <a:off x="421092" y="892588"/>
            <a:ext cx="3788051" cy="1169551"/>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Each sprint is like a small project. Instead of planning over a long period, in the sprint planning event the scrum team will only plan a very short period, no more than one month, whatever the sprint duration.</a:t>
            </a:r>
          </a:p>
        </p:txBody>
      </p:sp>
      <p:grpSp>
        <p:nvGrpSpPr>
          <p:cNvPr id="8" name="Group 7">
            <a:extLst>
              <a:ext uri="{FF2B5EF4-FFF2-40B4-BE49-F238E27FC236}">
                <a16:creationId xmlns:a16="http://schemas.microsoft.com/office/drawing/2014/main" id="{BA7E264B-9A87-645C-76EE-84B61B521E57}"/>
              </a:ext>
            </a:extLst>
          </p:cNvPr>
          <p:cNvGrpSpPr/>
          <p:nvPr/>
        </p:nvGrpSpPr>
        <p:grpSpPr>
          <a:xfrm>
            <a:off x="1334836" y="2136684"/>
            <a:ext cx="7528560" cy="1511884"/>
            <a:chOff x="1199605" y="2920456"/>
            <a:chExt cx="7528560" cy="1511884"/>
          </a:xfrm>
        </p:grpSpPr>
        <p:pic>
          <p:nvPicPr>
            <p:cNvPr id="5" name="Picture 4" descr="A picture containing text, screenshot, line, font&#10;&#10;Description automatically generated">
              <a:extLst>
                <a:ext uri="{FF2B5EF4-FFF2-40B4-BE49-F238E27FC236}">
                  <a16:creationId xmlns:a16="http://schemas.microsoft.com/office/drawing/2014/main" id="{9EEA2260-A6C9-3B39-6DE6-3BADC1C4E50F}"/>
                </a:ext>
              </a:extLst>
            </p:cNvPr>
            <p:cNvPicPr>
              <a:picLocks noChangeAspect="1"/>
            </p:cNvPicPr>
            <p:nvPr/>
          </p:nvPicPr>
          <p:blipFill>
            <a:blip r:embed="rId2"/>
            <a:stretch>
              <a:fillRect/>
            </a:stretch>
          </p:blipFill>
          <p:spPr>
            <a:xfrm>
              <a:off x="1199605" y="2920456"/>
              <a:ext cx="7528560" cy="1203960"/>
            </a:xfrm>
            <a:prstGeom prst="rect">
              <a:avLst/>
            </a:prstGeom>
          </p:spPr>
        </p:pic>
        <p:sp>
          <p:nvSpPr>
            <p:cNvPr id="7" name="Arrow: Right 6">
              <a:extLst>
                <a:ext uri="{FF2B5EF4-FFF2-40B4-BE49-F238E27FC236}">
                  <a16:creationId xmlns:a16="http://schemas.microsoft.com/office/drawing/2014/main" id="{A20925B1-C67C-F9B5-AE62-F6F0E95DD514}"/>
                </a:ext>
              </a:extLst>
            </p:cNvPr>
            <p:cNvSpPr/>
            <p:nvPr/>
          </p:nvSpPr>
          <p:spPr>
            <a:xfrm>
              <a:off x="2677886" y="4069483"/>
              <a:ext cx="827314" cy="362857"/>
            </a:xfrm>
            <a:prstGeom prst="rightArrow">
              <a:avLst/>
            </a:prstGeom>
            <a:solidFill>
              <a:srgbClr val="FEC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C23F9468-683D-BD38-1586-E82B68F7019A}"/>
              </a:ext>
            </a:extLst>
          </p:cNvPr>
          <p:cNvSpPr txBox="1"/>
          <p:nvPr/>
        </p:nvSpPr>
        <p:spPr>
          <a:xfrm>
            <a:off x="3640431" y="3648568"/>
            <a:ext cx="3348721" cy="954107"/>
          </a:xfrm>
          <a:prstGeom prst="rect">
            <a:avLst/>
          </a:prstGeom>
          <a:noFill/>
          <a:ln w="28575">
            <a:solidFill>
              <a:srgbClr val="FECC7A"/>
            </a:solidFill>
            <a:prstDash val="dash"/>
          </a:ln>
        </p:spPr>
        <p:txBody>
          <a:bodyPr wrap="square">
            <a:spAutoFit/>
          </a:bodyPr>
          <a:lstStyle/>
          <a:p>
            <a:pPr algn="just"/>
            <a:r>
              <a:rPr lang="en-US" dirty="0">
                <a:latin typeface="Times New Roman" panose="02020603050405020304" pitchFamily="18" charset="0"/>
                <a:cs typeface="Times New Roman" panose="02020603050405020304" pitchFamily="18" charset="0"/>
              </a:rPr>
              <a:t>As there are no gaps between sprints, sprint planning happens right after the conclusion of the previous sprint, which is marked by the sprint retrospective.</a:t>
            </a:r>
          </a:p>
        </p:txBody>
      </p:sp>
    </p:spTree>
    <p:extLst>
      <p:ext uri="{BB962C8B-B14F-4D97-AF65-F5344CB8AC3E}">
        <p14:creationId xmlns:p14="http://schemas.microsoft.com/office/powerpoint/2010/main" val="91579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A2C0F8E-FE7D-3AC8-A4CA-2C4287233286}"/>
              </a:ext>
            </a:extLst>
          </p:cNvPr>
          <p:cNvPicPr>
            <a:picLocks noChangeAspect="1"/>
          </p:cNvPicPr>
          <p:nvPr/>
        </p:nvPicPr>
        <p:blipFill>
          <a:blip r:embed="rId2"/>
          <a:stretch>
            <a:fillRect/>
          </a:stretch>
        </p:blipFill>
        <p:spPr>
          <a:xfrm>
            <a:off x="3243943" y="672358"/>
            <a:ext cx="3939540" cy="2567940"/>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3786096" y="55687"/>
            <a:ext cx="2626040"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a:t>
            </a:r>
          </a:p>
        </p:txBody>
      </p:sp>
      <p:sp>
        <p:nvSpPr>
          <p:cNvPr id="4" name="TextBox 3">
            <a:extLst>
              <a:ext uri="{FF2B5EF4-FFF2-40B4-BE49-F238E27FC236}">
                <a16:creationId xmlns:a16="http://schemas.microsoft.com/office/drawing/2014/main" id="{1D43A404-36BE-7862-6FD6-6EBB7588C737}"/>
              </a:ext>
            </a:extLst>
          </p:cNvPr>
          <p:cNvSpPr txBox="1"/>
          <p:nvPr/>
        </p:nvSpPr>
        <p:spPr>
          <a:xfrm>
            <a:off x="130806" y="1095787"/>
            <a:ext cx="2909937" cy="2031325"/>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sprint planning event tries to answer the questions of why, what, and how.</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Why is the sprint valuable?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What can be done this sprint?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How will the chosen work get done?</a:t>
            </a:r>
          </a:p>
        </p:txBody>
      </p:sp>
      <p:sp>
        <p:nvSpPr>
          <p:cNvPr id="3" name="TextBox 2">
            <a:extLst>
              <a:ext uri="{FF2B5EF4-FFF2-40B4-BE49-F238E27FC236}">
                <a16:creationId xmlns:a16="http://schemas.microsoft.com/office/drawing/2014/main" id="{4D90CAFD-C6AB-DC1E-1296-780090A327E2}"/>
              </a:ext>
            </a:extLst>
          </p:cNvPr>
          <p:cNvSpPr txBox="1"/>
          <p:nvPr/>
        </p:nvSpPr>
        <p:spPr>
          <a:xfrm>
            <a:off x="4905829" y="3435350"/>
            <a:ext cx="3810000" cy="954107"/>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outcome of this meeting is the sprint backlog, which contains the sprint goal, the selected product backlog items that would help achieve the goal and the plan for the sprint.</a:t>
            </a:r>
          </a:p>
        </p:txBody>
      </p:sp>
      <p:sp>
        <p:nvSpPr>
          <p:cNvPr id="11" name="Arrow: Right 10">
            <a:extLst>
              <a:ext uri="{FF2B5EF4-FFF2-40B4-BE49-F238E27FC236}">
                <a16:creationId xmlns:a16="http://schemas.microsoft.com/office/drawing/2014/main" id="{BD5F65EB-4F8E-2224-3A4E-A6748D85B73E}"/>
              </a:ext>
            </a:extLst>
          </p:cNvPr>
          <p:cNvSpPr/>
          <p:nvPr/>
        </p:nvSpPr>
        <p:spPr>
          <a:xfrm rot="16200000">
            <a:off x="6334227" y="2675966"/>
            <a:ext cx="954106" cy="384629"/>
          </a:xfrm>
          <a:prstGeom prst="rightArrow">
            <a:avLst/>
          </a:prstGeom>
          <a:solidFill>
            <a:srgbClr val="FFD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29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tanding in a circle&#10;&#10;Description automatically generated with low confidence">
            <a:extLst>
              <a:ext uri="{FF2B5EF4-FFF2-40B4-BE49-F238E27FC236}">
                <a16:creationId xmlns:a16="http://schemas.microsoft.com/office/drawing/2014/main" id="{9CB87FA4-18B8-5A9B-349A-118A7C290599}"/>
              </a:ext>
            </a:extLst>
          </p:cNvPr>
          <p:cNvPicPr>
            <a:picLocks noChangeAspect="1"/>
          </p:cNvPicPr>
          <p:nvPr/>
        </p:nvPicPr>
        <p:blipFill>
          <a:blip r:embed="rId2"/>
          <a:stretch>
            <a:fillRect/>
          </a:stretch>
        </p:blipFill>
        <p:spPr>
          <a:xfrm>
            <a:off x="4078515" y="1200090"/>
            <a:ext cx="5007430" cy="3437444"/>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1257701" y="51664"/>
            <a:ext cx="6628598" cy="954107"/>
          </a:xfrm>
          <a:prstGeom prst="rect">
            <a:avLst/>
          </a:prstGeom>
          <a:noFill/>
        </p:spPr>
        <p:txBody>
          <a:bodyPr wrap="square" rtlCol="0">
            <a:spAutoFit/>
          </a:bodyPr>
          <a:lstStyle/>
          <a:p>
            <a:pPr algn="ctr"/>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 Why is this sprint valuable?</a:t>
            </a:r>
          </a:p>
        </p:txBody>
      </p:sp>
      <p:sp>
        <p:nvSpPr>
          <p:cNvPr id="4" name="TextBox 3">
            <a:extLst>
              <a:ext uri="{FF2B5EF4-FFF2-40B4-BE49-F238E27FC236}">
                <a16:creationId xmlns:a16="http://schemas.microsoft.com/office/drawing/2014/main" id="{1D43A404-36BE-7862-6FD6-6EBB7588C737}"/>
              </a:ext>
            </a:extLst>
          </p:cNvPr>
          <p:cNvSpPr txBox="1"/>
          <p:nvPr/>
        </p:nvSpPr>
        <p:spPr>
          <a:xfrm>
            <a:off x="130806" y="1005771"/>
            <a:ext cx="4042051" cy="2677656"/>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is a question that the scrum team should try to answer.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As each sprint can be seen as an investment and it is expected that the sprint will generate value in some form.</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No organization should invest resources to build things just for the sake of it.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each sprint should create something valuable and be a step toward reaching the product goal.</a:t>
            </a:r>
          </a:p>
        </p:txBody>
      </p:sp>
    </p:spTree>
    <p:extLst>
      <p:ext uri="{BB962C8B-B14F-4D97-AF65-F5344CB8AC3E}">
        <p14:creationId xmlns:p14="http://schemas.microsoft.com/office/powerpoint/2010/main" val="291013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lothing, screenshot&#10;&#10;Description automatically generated">
            <a:extLst>
              <a:ext uri="{FF2B5EF4-FFF2-40B4-BE49-F238E27FC236}">
                <a16:creationId xmlns:a16="http://schemas.microsoft.com/office/drawing/2014/main" id="{5F4DB4D6-054D-1384-DE8E-E68AB5DC2974}"/>
              </a:ext>
            </a:extLst>
          </p:cNvPr>
          <p:cNvPicPr>
            <a:picLocks noChangeAspect="1"/>
          </p:cNvPicPr>
          <p:nvPr/>
        </p:nvPicPr>
        <p:blipFill>
          <a:blip r:embed="rId2"/>
          <a:stretch>
            <a:fillRect/>
          </a:stretch>
        </p:blipFill>
        <p:spPr>
          <a:xfrm>
            <a:off x="2539696" y="2364014"/>
            <a:ext cx="6103384" cy="2229756"/>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899886" y="51664"/>
            <a:ext cx="7344228" cy="523220"/>
          </a:xfrm>
          <a:prstGeom prst="rect">
            <a:avLst/>
          </a:prstGeom>
          <a:noFill/>
        </p:spPr>
        <p:txBody>
          <a:bodyPr wrap="square" rtlCol="0">
            <a:spAutoFit/>
          </a:bodyPr>
          <a:lstStyle/>
          <a:p>
            <a:pPr algn="ctr"/>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 Why is this sprint valuable?</a:t>
            </a:r>
          </a:p>
        </p:txBody>
      </p:sp>
      <p:sp>
        <p:nvSpPr>
          <p:cNvPr id="4" name="TextBox 3">
            <a:extLst>
              <a:ext uri="{FF2B5EF4-FFF2-40B4-BE49-F238E27FC236}">
                <a16:creationId xmlns:a16="http://schemas.microsoft.com/office/drawing/2014/main" id="{1D43A404-36BE-7862-6FD6-6EBB7588C737}"/>
              </a:ext>
            </a:extLst>
          </p:cNvPr>
          <p:cNvSpPr txBox="1"/>
          <p:nvPr/>
        </p:nvSpPr>
        <p:spPr>
          <a:xfrm>
            <a:off x="500920" y="979019"/>
            <a:ext cx="5798280" cy="1384995"/>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primary tool that the product owner has is the product backlog.</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Through the ordering of the PBIs the product owner will decide what will be done next.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what is at the top of the product backlog will be implemented in the sprint.</a:t>
            </a:r>
          </a:p>
        </p:txBody>
      </p:sp>
    </p:spTree>
    <p:extLst>
      <p:ext uri="{BB962C8B-B14F-4D97-AF65-F5344CB8AC3E}">
        <p14:creationId xmlns:p14="http://schemas.microsoft.com/office/powerpoint/2010/main" val="132395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899886" y="51664"/>
            <a:ext cx="7344228" cy="523220"/>
          </a:xfrm>
          <a:prstGeom prst="rect">
            <a:avLst/>
          </a:prstGeom>
          <a:noFill/>
        </p:spPr>
        <p:txBody>
          <a:bodyPr wrap="square" rtlCol="0">
            <a:spAutoFit/>
          </a:bodyPr>
          <a:lstStyle/>
          <a:p>
            <a:pPr algn="ctr"/>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 Planning: Why is this sprint valuable?</a:t>
            </a:r>
          </a:p>
        </p:txBody>
      </p:sp>
      <p:sp>
        <p:nvSpPr>
          <p:cNvPr id="4" name="TextBox 3">
            <a:extLst>
              <a:ext uri="{FF2B5EF4-FFF2-40B4-BE49-F238E27FC236}">
                <a16:creationId xmlns:a16="http://schemas.microsoft.com/office/drawing/2014/main" id="{1D43A404-36BE-7862-6FD6-6EBB7588C737}"/>
              </a:ext>
            </a:extLst>
          </p:cNvPr>
          <p:cNvSpPr txBox="1"/>
          <p:nvPr/>
        </p:nvSpPr>
        <p:spPr>
          <a:xfrm>
            <a:off x="232405" y="993533"/>
            <a:ext cx="3759023" cy="2246769"/>
          </a:xfrm>
          <a:prstGeom prst="rect">
            <a:avLst/>
          </a:prstGeom>
          <a:noFill/>
          <a:ln w="12700">
            <a:solidFill>
              <a:srgbClr val="3E98DA"/>
            </a:solidFill>
            <a:prstDash val="dash"/>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entire scrum team will define a sprint goal which is the objective that the sprint should achieve.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So, the entire scrum team defines the sprint goal, not just the product owner.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helps if the sprint goal is specific and measurable but leaves some room for flexibility in the implementation.</a:t>
            </a:r>
          </a:p>
        </p:txBody>
      </p:sp>
      <p:pic>
        <p:nvPicPr>
          <p:cNvPr id="6" name="Picture 5" descr="A group of people standing in front of a target&#10;&#10;Description automatically generated with medium confidence">
            <a:extLst>
              <a:ext uri="{FF2B5EF4-FFF2-40B4-BE49-F238E27FC236}">
                <a16:creationId xmlns:a16="http://schemas.microsoft.com/office/drawing/2014/main" id="{2F7F3ABE-6AB0-EDEA-8CC7-CBBD687F57DA}"/>
              </a:ext>
            </a:extLst>
          </p:cNvPr>
          <p:cNvPicPr>
            <a:picLocks noChangeAspect="1"/>
          </p:cNvPicPr>
          <p:nvPr/>
        </p:nvPicPr>
        <p:blipFill>
          <a:blip r:embed="rId2"/>
          <a:stretch>
            <a:fillRect/>
          </a:stretch>
        </p:blipFill>
        <p:spPr>
          <a:xfrm>
            <a:off x="4352734" y="760185"/>
            <a:ext cx="3675218" cy="3623130"/>
          </a:xfrm>
          <a:prstGeom prst="rect">
            <a:avLst/>
          </a:prstGeom>
        </p:spPr>
      </p:pic>
    </p:spTree>
    <p:extLst>
      <p:ext uri="{BB962C8B-B14F-4D97-AF65-F5344CB8AC3E}">
        <p14:creationId xmlns:p14="http://schemas.microsoft.com/office/powerpoint/2010/main" val="4076492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scrum&#10;&#10;Description automatically generated with low confidence">
            <a:extLst>
              <a:ext uri="{FF2B5EF4-FFF2-40B4-BE49-F238E27FC236}">
                <a16:creationId xmlns:a16="http://schemas.microsoft.com/office/drawing/2014/main" id="{9A50B3F3-23E8-D640-1C45-3AD7F719CC5B}"/>
              </a:ext>
            </a:extLst>
          </p:cNvPr>
          <p:cNvPicPr>
            <a:picLocks noChangeAspect="1"/>
          </p:cNvPicPr>
          <p:nvPr/>
        </p:nvPicPr>
        <p:blipFill>
          <a:blip r:embed="rId2"/>
          <a:stretch>
            <a:fillRect/>
          </a:stretch>
        </p:blipFill>
        <p:spPr>
          <a:xfrm>
            <a:off x="994229" y="407980"/>
            <a:ext cx="7155542" cy="3892112"/>
          </a:xfrm>
          <a:prstGeom prst="rect">
            <a:avLst/>
          </a:prstGeom>
        </p:spPr>
      </p:pic>
    </p:spTree>
    <p:extLst>
      <p:ext uri="{BB962C8B-B14F-4D97-AF65-F5344CB8AC3E}">
        <p14:creationId xmlns:p14="http://schemas.microsoft.com/office/powerpoint/2010/main" val="378170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81C9F-7EAC-F15F-590C-42D81F9C446A}"/>
              </a:ext>
            </a:extLst>
          </p:cNvPr>
          <p:cNvPicPr>
            <a:picLocks noChangeAspect="1"/>
          </p:cNvPicPr>
          <p:nvPr/>
        </p:nvPicPr>
        <p:blipFill>
          <a:blip r:embed="rId2"/>
          <a:stretch>
            <a:fillRect/>
          </a:stretch>
        </p:blipFill>
        <p:spPr>
          <a:xfrm>
            <a:off x="1070398" y="252185"/>
            <a:ext cx="7003204" cy="4305300"/>
          </a:xfrm>
          <a:prstGeom prst="rect">
            <a:avLst/>
          </a:prstGeom>
        </p:spPr>
      </p:pic>
      <p:sp>
        <p:nvSpPr>
          <p:cNvPr id="4" name="TextBox 3">
            <a:extLst>
              <a:ext uri="{FF2B5EF4-FFF2-40B4-BE49-F238E27FC236}">
                <a16:creationId xmlns:a16="http://schemas.microsoft.com/office/drawing/2014/main" id="{84BEE423-A52A-50A9-0EA1-A478C57399F9}"/>
              </a:ext>
            </a:extLst>
          </p:cNvPr>
          <p:cNvSpPr txBox="1"/>
          <p:nvPr/>
        </p:nvSpPr>
        <p:spPr>
          <a:xfrm>
            <a:off x="5689599" y="1197428"/>
            <a:ext cx="2960915" cy="5232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 Scrum, the Time-Box indicates the maximum duration of an event.</a:t>
            </a:r>
          </a:p>
        </p:txBody>
      </p:sp>
      <p:sp>
        <p:nvSpPr>
          <p:cNvPr id="5" name="TextBox 4">
            <a:extLst>
              <a:ext uri="{FF2B5EF4-FFF2-40B4-BE49-F238E27FC236}">
                <a16:creationId xmlns:a16="http://schemas.microsoft.com/office/drawing/2014/main" id="{B727E650-7E92-DA3D-4D25-86C4B30075B6}"/>
              </a:ext>
            </a:extLst>
          </p:cNvPr>
          <p:cNvSpPr txBox="1"/>
          <p:nvPr/>
        </p:nvSpPr>
        <p:spPr>
          <a:xfrm>
            <a:off x="4158342" y="1972085"/>
            <a:ext cx="4325258" cy="954107"/>
          </a:xfrm>
          <a:prstGeom prst="rect">
            <a:avLst/>
          </a:prstGeom>
          <a:noFill/>
          <a:ln w="19050">
            <a:solidFill>
              <a:srgbClr val="35BB93"/>
            </a:solidFill>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Let's take the Sprint planning meeting, for example. This event is Time-Box to eight hours for a one-month Sprint. The Scrum team can use exactly eight hours to plan the Sprint, and this is totally fine.</a:t>
            </a:r>
          </a:p>
        </p:txBody>
      </p:sp>
      <p:sp>
        <p:nvSpPr>
          <p:cNvPr id="6" name="TextBox 5">
            <a:extLst>
              <a:ext uri="{FF2B5EF4-FFF2-40B4-BE49-F238E27FC236}">
                <a16:creationId xmlns:a16="http://schemas.microsoft.com/office/drawing/2014/main" id="{9E5400F0-397C-6699-8C65-61A04B886CF7}"/>
              </a:ext>
            </a:extLst>
          </p:cNvPr>
          <p:cNvSpPr txBox="1"/>
          <p:nvPr/>
        </p:nvSpPr>
        <p:spPr>
          <a:xfrm>
            <a:off x="4158342" y="3064480"/>
            <a:ext cx="4325258" cy="738664"/>
          </a:xfrm>
          <a:prstGeom prst="rect">
            <a:avLst/>
          </a:prstGeom>
          <a:noFill/>
          <a:ln w="19050">
            <a:solidFill>
              <a:srgbClr val="35BB93"/>
            </a:solidFill>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Scrum team can reach the purpose of the meeting in only six hours. That is two hours less than the Time-Box and that is fine as well.</a:t>
            </a:r>
          </a:p>
        </p:txBody>
      </p:sp>
      <p:sp>
        <p:nvSpPr>
          <p:cNvPr id="7" name="TextBox 6">
            <a:extLst>
              <a:ext uri="{FF2B5EF4-FFF2-40B4-BE49-F238E27FC236}">
                <a16:creationId xmlns:a16="http://schemas.microsoft.com/office/drawing/2014/main" id="{DEF30BB0-F23F-AB21-42CA-57F263D6352E}"/>
              </a:ext>
            </a:extLst>
          </p:cNvPr>
          <p:cNvSpPr txBox="1"/>
          <p:nvPr/>
        </p:nvSpPr>
        <p:spPr>
          <a:xfrm>
            <a:off x="4572000" y="3946072"/>
            <a:ext cx="2264230" cy="738664"/>
          </a:xfrm>
          <a:prstGeom prst="rect">
            <a:avLst/>
          </a:prstGeom>
          <a:noFill/>
          <a:ln w="19050">
            <a:solidFill>
              <a:srgbClr val="EB2E23"/>
            </a:solidFill>
          </a:ln>
        </p:spPr>
        <p:txBody>
          <a:bodyPr wrap="square" rtlCol="0">
            <a:spAutoFit/>
          </a:bodyPr>
          <a:lstStyle/>
          <a:p>
            <a:pPr algn="just"/>
            <a:r>
              <a:rPr lang="en-US" dirty="0">
                <a:latin typeface="Times New Roman" panose="02020603050405020304" pitchFamily="18" charset="0"/>
                <a:cs typeface="Times New Roman" panose="02020603050405020304" pitchFamily="18" charset="0"/>
              </a:rPr>
              <a:t>What is not allowed is for a meeting to go over the Time-Box</a:t>
            </a:r>
          </a:p>
        </p:txBody>
      </p:sp>
    </p:spTree>
    <p:extLst>
      <p:ext uri="{BB962C8B-B14F-4D97-AF65-F5344CB8AC3E}">
        <p14:creationId xmlns:p14="http://schemas.microsoft.com/office/powerpoint/2010/main" val="392206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76EE0-3478-19A2-AB2C-0844B7548C30}"/>
              </a:ext>
            </a:extLst>
          </p:cNvPr>
          <p:cNvSpPr txBox="1"/>
          <p:nvPr/>
        </p:nvSpPr>
        <p:spPr>
          <a:xfrm>
            <a:off x="1901236" y="137887"/>
            <a:ext cx="5341527"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Why are Time-Boxes important?</a:t>
            </a:r>
          </a:p>
        </p:txBody>
      </p:sp>
      <p:pic>
        <p:nvPicPr>
          <p:cNvPr id="9" name="Picture 8" descr="A picture containing text, screenshot, aircraft, illustration&#10;&#10;Description automatically generated">
            <a:extLst>
              <a:ext uri="{FF2B5EF4-FFF2-40B4-BE49-F238E27FC236}">
                <a16:creationId xmlns:a16="http://schemas.microsoft.com/office/drawing/2014/main" id="{0E6E962A-417A-36D5-C710-DC33C7776731}"/>
              </a:ext>
            </a:extLst>
          </p:cNvPr>
          <p:cNvPicPr>
            <a:picLocks noChangeAspect="1"/>
          </p:cNvPicPr>
          <p:nvPr/>
        </p:nvPicPr>
        <p:blipFill>
          <a:blip r:embed="rId2"/>
          <a:stretch>
            <a:fillRect/>
          </a:stretch>
        </p:blipFill>
        <p:spPr>
          <a:xfrm>
            <a:off x="477696" y="849481"/>
            <a:ext cx="4313294" cy="3444538"/>
          </a:xfrm>
          <a:prstGeom prst="rect">
            <a:avLst/>
          </a:prstGeom>
        </p:spPr>
      </p:pic>
      <p:sp>
        <p:nvSpPr>
          <p:cNvPr id="10" name="TextBox 9">
            <a:extLst>
              <a:ext uri="{FF2B5EF4-FFF2-40B4-BE49-F238E27FC236}">
                <a16:creationId xmlns:a16="http://schemas.microsoft.com/office/drawing/2014/main" id="{1DC9EB59-D923-46C4-29C7-F72A0F94F82B}"/>
              </a:ext>
            </a:extLst>
          </p:cNvPr>
          <p:cNvSpPr txBox="1"/>
          <p:nvPr/>
        </p:nvSpPr>
        <p:spPr>
          <a:xfrm>
            <a:off x="4644570" y="1103086"/>
            <a:ext cx="3352801" cy="738664"/>
          </a:xfrm>
          <a:prstGeom prst="rect">
            <a:avLst/>
          </a:prstGeom>
          <a:solidFill>
            <a:srgbClr val="FFD040"/>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Let say we have to catch a flight and manage to do our luggage in one hour where we typically need half a day?</a:t>
            </a:r>
          </a:p>
        </p:txBody>
      </p:sp>
      <p:sp>
        <p:nvSpPr>
          <p:cNvPr id="11" name="TextBox 10">
            <a:extLst>
              <a:ext uri="{FF2B5EF4-FFF2-40B4-BE49-F238E27FC236}">
                <a16:creationId xmlns:a16="http://schemas.microsoft.com/office/drawing/2014/main" id="{C1B730F1-7EAC-0484-9D61-A488097D5A8C}"/>
              </a:ext>
            </a:extLst>
          </p:cNvPr>
          <p:cNvSpPr txBox="1"/>
          <p:nvPr/>
        </p:nvSpPr>
        <p:spPr>
          <a:xfrm>
            <a:off x="4644569" y="2095355"/>
            <a:ext cx="3352802" cy="1169551"/>
          </a:xfrm>
          <a:prstGeom prst="rect">
            <a:avLst/>
          </a:prstGeom>
          <a:solidFill>
            <a:srgbClr val="35BB93"/>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Okay, maybe you have forgotten your toothbrush, but you have saved quite a few hours and you can still buy a toothbrush at any store in the airport or at your destination.</a:t>
            </a:r>
          </a:p>
        </p:txBody>
      </p:sp>
      <p:sp>
        <p:nvSpPr>
          <p:cNvPr id="12" name="TextBox 11">
            <a:extLst>
              <a:ext uri="{FF2B5EF4-FFF2-40B4-BE49-F238E27FC236}">
                <a16:creationId xmlns:a16="http://schemas.microsoft.com/office/drawing/2014/main" id="{BA19D258-1667-EB62-50BD-92ADBC9A18AD}"/>
              </a:ext>
            </a:extLst>
          </p:cNvPr>
          <p:cNvSpPr txBox="1"/>
          <p:nvPr/>
        </p:nvSpPr>
        <p:spPr>
          <a:xfrm>
            <a:off x="4644569" y="3466470"/>
            <a:ext cx="3352802" cy="954107"/>
          </a:xfrm>
          <a:prstGeom prst="rect">
            <a:avLst/>
          </a:prstGeom>
          <a:solidFill>
            <a:srgbClr val="3E98DA"/>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is how Time-Boxes work. They force you to focus on the most important thing.</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case, catching your flight. </a:t>
            </a:r>
          </a:p>
        </p:txBody>
      </p:sp>
    </p:spTree>
    <p:extLst>
      <p:ext uri="{BB962C8B-B14F-4D97-AF65-F5344CB8AC3E}">
        <p14:creationId xmlns:p14="http://schemas.microsoft.com/office/powerpoint/2010/main" val="423655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E93CDAE-AF97-BD17-1B16-566B6E74792B}"/>
              </a:ext>
            </a:extLst>
          </p:cNvPr>
          <p:cNvGraphicFramePr/>
          <p:nvPr/>
        </p:nvGraphicFramePr>
        <p:xfrm>
          <a:off x="1003260" y="235977"/>
          <a:ext cx="6992336" cy="4415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02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070627" y="130629"/>
            <a:ext cx="3002745"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What are sprints?</a:t>
            </a:r>
          </a:p>
        </p:txBody>
      </p:sp>
      <p:sp>
        <p:nvSpPr>
          <p:cNvPr id="3" name="TextBox 2">
            <a:extLst>
              <a:ext uri="{FF2B5EF4-FFF2-40B4-BE49-F238E27FC236}">
                <a16:creationId xmlns:a16="http://schemas.microsoft.com/office/drawing/2014/main" id="{CA82731B-2F01-F987-BF4A-B919AAF047C1}"/>
              </a:ext>
            </a:extLst>
          </p:cNvPr>
          <p:cNvSpPr txBox="1"/>
          <p:nvPr/>
        </p:nvSpPr>
        <p:spPr>
          <a:xfrm>
            <a:off x="330200" y="1112276"/>
            <a:ext cx="4354286" cy="138499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 sprint is a short, time-boxed period when a scrum team works to complete a set amount of work.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Sprints are at the very heart of scrum and agile methodologies, and getting sprints right will help your agile team ship better software with fewer headaches. </a:t>
            </a:r>
          </a:p>
        </p:txBody>
      </p:sp>
      <p:pic>
        <p:nvPicPr>
          <p:cNvPr id="5" name="Picture 4" descr="A blue and green arrows&#10;&#10;Description automatically generated with low confidence">
            <a:extLst>
              <a:ext uri="{FF2B5EF4-FFF2-40B4-BE49-F238E27FC236}">
                <a16:creationId xmlns:a16="http://schemas.microsoft.com/office/drawing/2014/main" id="{ACD38755-9B59-BAA4-0755-99EC6C6D5EE2}"/>
              </a:ext>
            </a:extLst>
          </p:cNvPr>
          <p:cNvPicPr>
            <a:picLocks noChangeAspect="1"/>
          </p:cNvPicPr>
          <p:nvPr/>
        </p:nvPicPr>
        <p:blipFill>
          <a:blip r:embed="rId2"/>
          <a:stretch>
            <a:fillRect/>
          </a:stretch>
        </p:blipFill>
        <p:spPr>
          <a:xfrm>
            <a:off x="4571999" y="821337"/>
            <a:ext cx="4426856" cy="2213430"/>
          </a:xfrm>
          <a:prstGeom prst="rect">
            <a:avLst/>
          </a:prstGeom>
        </p:spPr>
      </p:pic>
      <p:grpSp>
        <p:nvGrpSpPr>
          <p:cNvPr id="11" name="Group 10">
            <a:extLst>
              <a:ext uri="{FF2B5EF4-FFF2-40B4-BE49-F238E27FC236}">
                <a16:creationId xmlns:a16="http://schemas.microsoft.com/office/drawing/2014/main" id="{FD40809A-D290-E85B-B84B-5814DC1E20C6}"/>
              </a:ext>
            </a:extLst>
          </p:cNvPr>
          <p:cNvGrpSpPr/>
          <p:nvPr/>
        </p:nvGrpSpPr>
        <p:grpSpPr>
          <a:xfrm>
            <a:off x="330200" y="2930131"/>
            <a:ext cx="4354286" cy="1354217"/>
            <a:chOff x="4499429" y="1202626"/>
            <a:chExt cx="3737429" cy="1354217"/>
          </a:xfrm>
          <a:solidFill>
            <a:schemeClr val="bg2">
              <a:lumMod val="25000"/>
              <a:lumOff val="75000"/>
            </a:schemeClr>
          </a:solidFill>
        </p:grpSpPr>
        <p:sp>
          <p:nvSpPr>
            <p:cNvPr id="8" name="TextBox 7">
              <a:extLst>
                <a:ext uri="{FF2B5EF4-FFF2-40B4-BE49-F238E27FC236}">
                  <a16:creationId xmlns:a16="http://schemas.microsoft.com/office/drawing/2014/main" id="{07A04ACB-C68B-42B6-2E2F-84F1A6E577B6}"/>
                </a:ext>
              </a:extLst>
            </p:cNvPr>
            <p:cNvSpPr txBox="1"/>
            <p:nvPr/>
          </p:nvSpPr>
          <p:spPr>
            <a:xfrm>
              <a:off x="4499429" y="1202626"/>
              <a:ext cx="3737429" cy="830997"/>
            </a:xfrm>
            <a:prstGeom prst="rect">
              <a:avLst/>
            </a:prstGeom>
            <a:grpFill/>
          </p:spPr>
          <p:txBody>
            <a:bodyPr wrap="square">
              <a:spAutoFit/>
            </a:bodyPr>
            <a:lstStyle/>
            <a:p>
              <a:pPr algn="just"/>
              <a:r>
                <a:rPr lang="en-US" sz="1600" b="0" i="0" dirty="0">
                  <a:solidFill>
                    <a:srgbClr val="091E42"/>
                  </a:solidFill>
                  <a:effectLst/>
                  <a:latin typeface="Charlie Text"/>
                </a:rPr>
                <a:t>“With scrum, a product is built in a series of iterations called sprints that break down big, complex projects into bite-sized pieces</a:t>
              </a:r>
              <a:r>
                <a:rPr lang="en-US" sz="1600" dirty="0">
                  <a:solidFill>
                    <a:srgbClr val="091E42"/>
                  </a:solidFill>
                  <a:latin typeface="Charlie Text"/>
                </a:rPr>
                <a:t>.</a:t>
              </a:r>
              <a:r>
                <a:rPr lang="en-US" sz="1600" b="0" i="0" dirty="0">
                  <a:solidFill>
                    <a:srgbClr val="091E42"/>
                  </a:solidFill>
                  <a:effectLst/>
                  <a:latin typeface="Charlie Text"/>
                </a:rPr>
                <a:t>“</a:t>
              </a:r>
              <a:endParaRPr lang="en-US" sz="1600" dirty="0"/>
            </a:p>
          </p:txBody>
        </p:sp>
        <p:sp>
          <p:nvSpPr>
            <p:cNvPr id="10" name="TextBox 9">
              <a:extLst>
                <a:ext uri="{FF2B5EF4-FFF2-40B4-BE49-F238E27FC236}">
                  <a16:creationId xmlns:a16="http://schemas.microsoft.com/office/drawing/2014/main" id="{28925CB6-8D7E-E75C-5DF1-0D9F57C17CA8}"/>
                </a:ext>
              </a:extLst>
            </p:cNvPr>
            <p:cNvSpPr txBox="1"/>
            <p:nvPr/>
          </p:nvSpPr>
          <p:spPr>
            <a:xfrm>
              <a:off x="5049143" y="2033623"/>
              <a:ext cx="2638002" cy="523220"/>
            </a:xfrm>
            <a:prstGeom prst="rect">
              <a:avLst/>
            </a:prstGeom>
            <a:grpFill/>
          </p:spPr>
          <p:txBody>
            <a:bodyPr wrap="square">
              <a:spAutoFit/>
            </a:bodyPr>
            <a:lstStyle/>
            <a:p>
              <a:pPr algn="just"/>
              <a:r>
                <a:rPr lang="en-US" b="0" i="0" dirty="0">
                  <a:solidFill>
                    <a:srgbClr val="091E42"/>
                  </a:solidFill>
                  <a:effectLst/>
                  <a:latin typeface="Charlie Text"/>
                </a:rPr>
                <a:t>Megan Cook, Group Product Manager for Jira Software at Atlassian.</a:t>
              </a:r>
              <a:endParaRPr lang="en-US" dirty="0"/>
            </a:p>
          </p:txBody>
        </p:sp>
      </p:grpSp>
    </p:spTree>
    <p:extLst>
      <p:ext uri="{BB962C8B-B14F-4D97-AF65-F5344CB8AC3E}">
        <p14:creationId xmlns:p14="http://schemas.microsoft.com/office/powerpoint/2010/main" val="78363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790376" y="121001"/>
            <a:ext cx="1146468"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a:t>
            </a:r>
          </a:p>
        </p:txBody>
      </p:sp>
      <p:grpSp>
        <p:nvGrpSpPr>
          <p:cNvPr id="9" name="Group 8">
            <a:extLst>
              <a:ext uri="{FF2B5EF4-FFF2-40B4-BE49-F238E27FC236}">
                <a16:creationId xmlns:a16="http://schemas.microsoft.com/office/drawing/2014/main" id="{570715B0-CE86-A6C9-DA5C-0517F8D6902C}"/>
              </a:ext>
            </a:extLst>
          </p:cNvPr>
          <p:cNvGrpSpPr/>
          <p:nvPr/>
        </p:nvGrpSpPr>
        <p:grpSpPr>
          <a:xfrm>
            <a:off x="986970" y="1417863"/>
            <a:ext cx="3541486" cy="2307772"/>
            <a:chOff x="558800" y="1589314"/>
            <a:chExt cx="3955143" cy="2307772"/>
          </a:xfrm>
        </p:grpSpPr>
        <p:sp>
          <p:nvSpPr>
            <p:cNvPr id="7" name="Rectangle: Rounded Corners 6">
              <a:extLst>
                <a:ext uri="{FF2B5EF4-FFF2-40B4-BE49-F238E27FC236}">
                  <a16:creationId xmlns:a16="http://schemas.microsoft.com/office/drawing/2014/main" id="{9DAAEEF0-55DC-F676-53BF-B353D01E371B}"/>
                </a:ext>
              </a:extLst>
            </p:cNvPr>
            <p:cNvSpPr/>
            <p:nvPr/>
          </p:nvSpPr>
          <p:spPr>
            <a:xfrm>
              <a:off x="558800" y="1589314"/>
              <a:ext cx="3955143" cy="2307772"/>
            </a:xfrm>
            <a:prstGeom prst="roundRect">
              <a:avLst>
                <a:gd name="adj" fmla="val 4247"/>
              </a:avLst>
            </a:prstGeom>
            <a:solidFill>
              <a:srgbClr val="FEC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82731B-2F01-F987-BF4A-B919AAF047C1}"/>
                </a:ext>
              </a:extLst>
            </p:cNvPr>
            <p:cNvSpPr txBox="1"/>
            <p:nvPr/>
          </p:nvSpPr>
          <p:spPr>
            <a:xfrm>
              <a:off x="645885" y="1663808"/>
              <a:ext cx="3770086" cy="181588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 sprint in Scrum is not like a sprint in sports. It's not about using your entire energy in a short time.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Any development work must happen at a sustainable pace.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Sprint after sprint, working overtime, using up your entire energy and ending up burned out.</a:t>
              </a:r>
            </a:p>
          </p:txBody>
        </p:sp>
      </p:grpSp>
      <p:pic>
        <p:nvPicPr>
          <p:cNvPr id="6" name="Picture 5" descr="A person running on a track&#10;&#10;Description automatically generated with medium confidence">
            <a:extLst>
              <a:ext uri="{FF2B5EF4-FFF2-40B4-BE49-F238E27FC236}">
                <a16:creationId xmlns:a16="http://schemas.microsoft.com/office/drawing/2014/main" id="{9E7FC71E-22B9-7F0B-CD24-7F0BF4C99738}"/>
              </a:ext>
            </a:extLst>
          </p:cNvPr>
          <p:cNvPicPr>
            <a:picLocks noChangeAspect="1"/>
          </p:cNvPicPr>
          <p:nvPr/>
        </p:nvPicPr>
        <p:blipFill>
          <a:blip r:embed="rId2"/>
          <a:stretch>
            <a:fillRect/>
          </a:stretch>
        </p:blipFill>
        <p:spPr>
          <a:xfrm>
            <a:off x="4728030" y="943078"/>
            <a:ext cx="3429000" cy="3257342"/>
          </a:xfrm>
          <a:prstGeom prst="ellipse">
            <a:avLst/>
          </a:prstGeom>
          <a:ln>
            <a:noFill/>
          </a:ln>
          <a:effectLst>
            <a:softEdge rad="112500"/>
          </a:effectLst>
        </p:spPr>
      </p:pic>
    </p:spTree>
    <p:extLst>
      <p:ext uri="{BB962C8B-B14F-4D97-AF65-F5344CB8AC3E}">
        <p14:creationId xmlns:p14="http://schemas.microsoft.com/office/powerpoint/2010/main" val="3482785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046BCD-2D69-A87A-7BD3-DF1C69A621D3}"/>
              </a:ext>
            </a:extLst>
          </p:cNvPr>
          <p:cNvSpPr txBox="1"/>
          <p:nvPr/>
        </p:nvSpPr>
        <p:spPr>
          <a:xfrm>
            <a:off x="3790376" y="121001"/>
            <a:ext cx="1563248"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Example</a:t>
            </a:r>
          </a:p>
        </p:txBody>
      </p:sp>
      <p:sp>
        <p:nvSpPr>
          <p:cNvPr id="3" name="TextBox 2">
            <a:extLst>
              <a:ext uri="{FF2B5EF4-FFF2-40B4-BE49-F238E27FC236}">
                <a16:creationId xmlns:a16="http://schemas.microsoft.com/office/drawing/2014/main" id="{CA82731B-2F01-F987-BF4A-B919AAF047C1}"/>
              </a:ext>
            </a:extLst>
          </p:cNvPr>
          <p:cNvSpPr txBox="1"/>
          <p:nvPr/>
        </p:nvSpPr>
        <p:spPr>
          <a:xfrm>
            <a:off x="750508" y="955319"/>
            <a:ext cx="337578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Think about it like this. What is easier?</a:t>
            </a:r>
          </a:p>
        </p:txBody>
      </p:sp>
      <p:pic>
        <p:nvPicPr>
          <p:cNvPr id="13" name="Picture 12" descr="A picture containing drawing, sketch, cartoon, line art&#10;&#10;Description automatically generated">
            <a:extLst>
              <a:ext uri="{FF2B5EF4-FFF2-40B4-BE49-F238E27FC236}">
                <a16:creationId xmlns:a16="http://schemas.microsoft.com/office/drawing/2014/main" id="{4FB75306-0D9A-D1C7-1A02-3218AA0DFA6B}"/>
              </a:ext>
            </a:extLst>
          </p:cNvPr>
          <p:cNvPicPr>
            <a:picLocks noChangeAspect="1"/>
          </p:cNvPicPr>
          <p:nvPr/>
        </p:nvPicPr>
        <p:blipFill>
          <a:blip r:embed="rId2"/>
          <a:stretch>
            <a:fillRect/>
          </a:stretch>
        </p:blipFill>
        <p:spPr>
          <a:xfrm>
            <a:off x="494126" y="1817788"/>
            <a:ext cx="3888548" cy="2331350"/>
          </a:xfrm>
          <a:prstGeom prst="rect">
            <a:avLst/>
          </a:prstGeom>
        </p:spPr>
      </p:pic>
      <p:sp>
        <p:nvSpPr>
          <p:cNvPr id="4" name="TextBox 3">
            <a:extLst>
              <a:ext uri="{FF2B5EF4-FFF2-40B4-BE49-F238E27FC236}">
                <a16:creationId xmlns:a16="http://schemas.microsoft.com/office/drawing/2014/main" id="{1D43A404-36BE-7862-6FD6-6EBB7588C737}"/>
              </a:ext>
            </a:extLst>
          </p:cNvPr>
          <p:cNvSpPr txBox="1"/>
          <p:nvPr/>
        </p:nvSpPr>
        <p:spPr>
          <a:xfrm>
            <a:off x="5287645" y="1147242"/>
            <a:ext cx="3033486" cy="523220"/>
          </a:xfrm>
          <a:prstGeom prst="rect">
            <a:avLst/>
          </a:prstGeom>
          <a:noFill/>
        </p:spPr>
        <p:txBody>
          <a:bodyPr wrap="square" rtlCol="0">
            <a:spAutoFit/>
          </a:bodyPr>
          <a:lstStyle/>
          <a:p>
            <a:pPr algn="ctr"/>
            <a:r>
              <a:rPr lang="en-US" dirty="0"/>
              <a:t>Of course, plan one week because it’s in short horizon.</a:t>
            </a:r>
          </a:p>
        </p:txBody>
      </p:sp>
      <p:pic>
        <p:nvPicPr>
          <p:cNvPr id="6" name="Picture 5" descr="A cartoon of a person pointing at a light bulb&#10;&#10;Description automatically generated with low confidence">
            <a:extLst>
              <a:ext uri="{FF2B5EF4-FFF2-40B4-BE49-F238E27FC236}">
                <a16:creationId xmlns:a16="http://schemas.microsoft.com/office/drawing/2014/main" id="{37DFF43F-AA97-83FA-E26A-8724CA442C58}"/>
              </a:ext>
            </a:extLst>
          </p:cNvPr>
          <p:cNvPicPr>
            <a:picLocks noChangeAspect="1"/>
          </p:cNvPicPr>
          <p:nvPr/>
        </p:nvPicPr>
        <p:blipFill>
          <a:blip r:embed="rId3"/>
          <a:stretch>
            <a:fillRect/>
          </a:stretch>
        </p:blipFill>
        <p:spPr>
          <a:xfrm>
            <a:off x="5875473" y="1663205"/>
            <a:ext cx="2095682" cy="2263336"/>
          </a:xfrm>
          <a:prstGeom prst="rect">
            <a:avLst/>
          </a:prstGeom>
        </p:spPr>
      </p:pic>
    </p:spTree>
    <p:extLst>
      <p:ext uri="{BB962C8B-B14F-4D97-AF65-F5344CB8AC3E}">
        <p14:creationId xmlns:p14="http://schemas.microsoft.com/office/powerpoint/2010/main" val="270932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bicycle wheel, bike, bicycle&#10;&#10;Description automatically generated">
            <a:extLst>
              <a:ext uri="{FF2B5EF4-FFF2-40B4-BE49-F238E27FC236}">
                <a16:creationId xmlns:a16="http://schemas.microsoft.com/office/drawing/2014/main" id="{1209AD31-B19D-2FE4-04C9-E4B361262F49}"/>
              </a:ext>
            </a:extLst>
          </p:cNvPr>
          <p:cNvPicPr>
            <a:picLocks noChangeAspect="1"/>
          </p:cNvPicPr>
          <p:nvPr/>
        </p:nvPicPr>
        <p:blipFill>
          <a:blip r:embed="rId2"/>
          <a:stretch>
            <a:fillRect/>
          </a:stretch>
        </p:blipFill>
        <p:spPr>
          <a:xfrm>
            <a:off x="568227" y="824717"/>
            <a:ext cx="5036414" cy="3848882"/>
          </a:xfrm>
          <a:prstGeom prst="rect">
            <a:avLst/>
          </a:prstGeom>
        </p:spPr>
      </p:pic>
      <p:sp>
        <p:nvSpPr>
          <p:cNvPr id="2" name="TextBox 1">
            <a:extLst>
              <a:ext uri="{FF2B5EF4-FFF2-40B4-BE49-F238E27FC236}">
                <a16:creationId xmlns:a16="http://schemas.microsoft.com/office/drawing/2014/main" id="{63046BCD-2D69-A87A-7BD3-DF1C69A621D3}"/>
              </a:ext>
            </a:extLst>
          </p:cNvPr>
          <p:cNvSpPr txBox="1"/>
          <p:nvPr/>
        </p:nvSpPr>
        <p:spPr>
          <a:xfrm>
            <a:off x="3790376" y="121001"/>
            <a:ext cx="1146468" cy="523220"/>
          </a:xfrm>
          <a:prstGeom prst="rect">
            <a:avLst/>
          </a:prstGeom>
          <a:noFill/>
        </p:spPr>
        <p:txBody>
          <a:bodyPr wrap="none" rtlCol="0">
            <a:spAutoFit/>
          </a:bodyPr>
          <a:lstStyle/>
          <a:p>
            <a:r>
              <a:rPr lang="en-US" sz="2800" dirty="0">
                <a:solidFill>
                  <a:schemeClr val="accent2">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Sprint</a:t>
            </a:r>
          </a:p>
        </p:txBody>
      </p:sp>
      <p:sp>
        <p:nvSpPr>
          <p:cNvPr id="4" name="TextBox 3">
            <a:extLst>
              <a:ext uri="{FF2B5EF4-FFF2-40B4-BE49-F238E27FC236}">
                <a16:creationId xmlns:a16="http://schemas.microsoft.com/office/drawing/2014/main" id="{1D43A404-36BE-7862-6FD6-6EBB7588C737}"/>
              </a:ext>
            </a:extLst>
          </p:cNvPr>
          <p:cNvSpPr txBox="1"/>
          <p:nvPr/>
        </p:nvSpPr>
        <p:spPr>
          <a:xfrm>
            <a:off x="5604641" y="1181212"/>
            <a:ext cx="3171371" cy="181588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sprint is like a small project that should produce a working product by the end of it, at least after one sprint you know if your idea was good or bad.</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Scrum is never about getting everything right from the start. This is impossible in complex environments.</a:t>
            </a:r>
          </a:p>
        </p:txBody>
      </p:sp>
    </p:spTree>
    <p:extLst>
      <p:ext uri="{BB962C8B-B14F-4D97-AF65-F5344CB8AC3E}">
        <p14:creationId xmlns:p14="http://schemas.microsoft.com/office/powerpoint/2010/main" val="39953184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usiness Report">
      <a:dk1>
        <a:srgbClr val="999999"/>
      </a:dk1>
      <a:lt1>
        <a:srgbClr val="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48232</TotalTime>
  <Words>1101</Words>
  <Application>Microsoft Office PowerPoint</Application>
  <PresentationFormat>On-screen Show (16:9)</PresentationFormat>
  <Paragraphs>87</Paragraphs>
  <Slides>18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Open Sans</vt:lpstr>
      <vt:lpstr>Arial</vt:lpstr>
      <vt:lpstr>Open Sans Light</vt:lpstr>
      <vt:lpstr>Roboto</vt:lpstr>
      <vt:lpstr>Times New Roman</vt:lpstr>
      <vt:lpstr>Raleway</vt:lpstr>
      <vt:lpstr>Charlie Text</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Hp</dc:creator>
  <cp:lastModifiedBy>BJIT LTD</cp:lastModifiedBy>
  <cp:revision>260</cp:revision>
  <dcterms:modified xsi:type="dcterms:W3CDTF">2023-09-05T04:56:47Z</dcterms:modified>
</cp:coreProperties>
</file>